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1" r:id="rId6"/>
    <p:sldMasterId id="2147484328" r:id="rId7"/>
    <p:sldMasterId id="2147484351" r:id="rId8"/>
    <p:sldMasterId id="2147484372" r:id="rId9"/>
    <p:sldMasterId id="2147484386" r:id="rId10"/>
    <p:sldMasterId id="2147484436" r:id="rId11"/>
    <p:sldMasterId id="2147484472" r:id="rId12"/>
    <p:sldMasterId id="2147484589" r:id="rId13"/>
    <p:sldMasterId id="2147484621" r:id="rId14"/>
  </p:sldMasterIdLst>
  <p:notesMasterIdLst>
    <p:notesMasterId r:id="rId70"/>
  </p:notesMasterIdLst>
  <p:handoutMasterIdLst>
    <p:handoutMasterId r:id="rId71"/>
  </p:handoutMasterIdLst>
  <p:sldIdLst>
    <p:sldId id="644" r:id="rId15"/>
    <p:sldId id="538" r:id="rId16"/>
    <p:sldId id="598" r:id="rId17"/>
    <p:sldId id="541" r:id="rId18"/>
    <p:sldId id="543" r:id="rId19"/>
    <p:sldId id="546" r:id="rId20"/>
    <p:sldId id="555" r:id="rId21"/>
    <p:sldId id="544" r:id="rId22"/>
    <p:sldId id="562" r:id="rId23"/>
    <p:sldId id="654" r:id="rId24"/>
    <p:sldId id="563" r:id="rId25"/>
    <p:sldId id="571" r:id="rId26"/>
    <p:sldId id="556" r:id="rId27"/>
    <p:sldId id="551" r:id="rId28"/>
    <p:sldId id="564" r:id="rId29"/>
    <p:sldId id="576" r:id="rId30"/>
    <p:sldId id="552" r:id="rId31"/>
    <p:sldId id="559" r:id="rId32"/>
    <p:sldId id="553" r:id="rId33"/>
    <p:sldId id="560" r:id="rId34"/>
    <p:sldId id="545" r:id="rId35"/>
    <p:sldId id="583" r:id="rId36"/>
    <p:sldId id="593" r:id="rId37"/>
    <p:sldId id="549" r:id="rId38"/>
    <p:sldId id="575" r:id="rId39"/>
    <p:sldId id="584" r:id="rId40"/>
    <p:sldId id="649" r:id="rId41"/>
    <p:sldId id="645" r:id="rId42"/>
    <p:sldId id="650" r:id="rId43"/>
    <p:sldId id="602" r:id="rId44"/>
    <p:sldId id="614" r:id="rId45"/>
    <p:sldId id="651" r:id="rId46"/>
    <p:sldId id="621" r:id="rId47"/>
    <p:sldId id="565" r:id="rId48"/>
    <p:sldId id="590" r:id="rId49"/>
    <p:sldId id="566" r:id="rId50"/>
    <p:sldId id="567" r:id="rId51"/>
    <p:sldId id="607" r:id="rId52"/>
    <p:sldId id="606" r:id="rId53"/>
    <p:sldId id="616" r:id="rId54"/>
    <p:sldId id="617" r:id="rId55"/>
    <p:sldId id="618" r:id="rId56"/>
    <p:sldId id="619" r:id="rId57"/>
    <p:sldId id="603" r:id="rId58"/>
    <p:sldId id="643" r:id="rId59"/>
    <p:sldId id="641" r:id="rId60"/>
    <p:sldId id="586" r:id="rId61"/>
    <p:sldId id="646" r:id="rId62"/>
    <p:sldId id="615" r:id="rId63"/>
    <p:sldId id="605" r:id="rId64"/>
    <p:sldId id="612" r:id="rId65"/>
    <p:sldId id="653" r:id="rId66"/>
    <p:sldId id="642" r:id="rId67"/>
    <p:sldId id="636" r:id="rId68"/>
    <p:sldId id="647"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75A0D65-BF15-4822-BC6D-74C66FDCD9EE}">
          <p14:sldIdLst>
            <p14:sldId id="644"/>
            <p14:sldId id="538"/>
          </p14:sldIdLst>
        </p14:section>
        <p14:section name="First-class Functions" id="{A77ABCAD-1CA1-4A88-BC56-A3085855ACC4}">
          <p14:sldIdLst>
            <p14:sldId id="598"/>
            <p14:sldId id="541"/>
            <p14:sldId id="543"/>
            <p14:sldId id="546"/>
            <p14:sldId id="555"/>
            <p14:sldId id="544"/>
            <p14:sldId id="562"/>
            <p14:sldId id="654"/>
            <p14:sldId id="563"/>
            <p14:sldId id="571"/>
            <p14:sldId id="556"/>
            <p14:sldId id="551"/>
            <p14:sldId id="564"/>
            <p14:sldId id="576"/>
            <p14:sldId id="552"/>
            <p14:sldId id="559"/>
            <p14:sldId id="553"/>
            <p14:sldId id="560"/>
            <p14:sldId id="545"/>
            <p14:sldId id="583"/>
            <p14:sldId id="593"/>
            <p14:sldId id="549"/>
            <p14:sldId id="575"/>
            <p14:sldId id="584"/>
            <p14:sldId id="649"/>
          </p14:sldIdLst>
        </p14:section>
        <p14:section name="Implementing Functional Tehcniques" id="{AE401FF5-17A6-4DB4-B583-41283ACE0707}">
          <p14:sldIdLst>
            <p14:sldId id="645"/>
            <p14:sldId id="650"/>
            <p14:sldId id="602"/>
            <p14:sldId id="614"/>
            <p14:sldId id="651"/>
            <p14:sldId id="621"/>
            <p14:sldId id="565"/>
            <p14:sldId id="590"/>
            <p14:sldId id="566"/>
            <p14:sldId id="567"/>
            <p14:sldId id="607"/>
            <p14:sldId id="606"/>
            <p14:sldId id="616"/>
            <p14:sldId id="617"/>
            <p14:sldId id="618"/>
            <p14:sldId id="619"/>
            <p14:sldId id="603"/>
            <p14:sldId id="643"/>
            <p14:sldId id="641"/>
            <p14:sldId id="586"/>
          </p14:sldIdLst>
        </p14:section>
        <p14:section name="Libraries" id="{9DDD581E-0827-4A0A-9982-76F282CA1C01}">
          <p14:sldIdLst>
            <p14:sldId id="646"/>
            <p14:sldId id="615"/>
            <p14:sldId id="605"/>
            <p14:sldId id="612"/>
          </p14:sldIdLst>
        </p14:section>
        <p14:section name="And finally..." id="{D67F09FC-C334-48D2-9694-134616038A1B}">
          <p14:sldIdLst>
            <p14:sldId id="653"/>
            <p14:sldId id="642"/>
            <p14:sldId id="636"/>
            <p14:sldId id="6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EDED"/>
    <a:srgbClr val="F7F7F7"/>
    <a:srgbClr val="00188F"/>
    <a:srgbClr val="FFFFFF"/>
    <a:srgbClr val="F8F8F8"/>
    <a:srgbClr val="525252"/>
    <a:srgbClr val="2C6172"/>
    <a:srgbClr val="323232"/>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64451" autoAdjust="0"/>
  </p:normalViewPr>
  <p:slideViewPr>
    <p:cSldViewPr>
      <p:cViewPr varScale="1">
        <p:scale>
          <a:sx n="44" d="100"/>
          <a:sy n="44" d="100"/>
        </p:scale>
        <p:origin x="1214" y="38"/>
      </p:cViewPr>
      <p:guideLst/>
    </p:cSldViewPr>
  </p:slideViewPr>
  <p:outlineViewPr>
    <p:cViewPr>
      <p:scale>
        <a:sx n="33" d="100"/>
        <a:sy n="33" d="100"/>
      </p:scale>
      <p:origin x="0" y="-852"/>
    </p:cViewPr>
  </p:outlineViewPr>
  <p:notesTextViewPr>
    <p:cViewPr>
      <p:scale>
        <a:sx n="100" d="100"/>
        <a:sy n="100" d="100"/>
      </p:scale>
      <p:origin x="0" y="-1382"/>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10/25/2017 6:23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10/25/2017 6:22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lambda.world/schedule/#session-10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Record_(computer_science)" TargetMode="External"/><Relationship Id="rId13" Type="http://schemas.openxmlformats.org/officeDocument/2006/relationships/hyperlink" Target="https://en.wikipedia.org/wiki/Value"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Operational_semantics" TargetMode="External"/><Relationship Id="rId12" Type="http://schemas.openxmlformats.org/officeDocument/2006/relationships/hyperlink" Target="https://en.wikipedia.org/wiki/Free_variabl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First-class_function" TargetMode="External"/><Relationship Id="rId11" Type="http://schemas.openxmlformats.org/officeDocument/2006/relationships/hyperlink" Target="https://en.wikipedia.org/wiki/Closure_(computer_programming)#cite_note-2" TargetMode="External"/><Relationship Id="rId5" Type="http://schemas.openxmlformats.org/officeDocument/2006/relationships/hyperlink" Target="https://en.wikipedia.org/wiki/Name_binding" TargetMode="External"/><Relationship Id="rId15" Type="http://schemas.openxmlformats.org/officeDocument/2006/relationships/hyperlink" Target="https://en.wikipedia.org/wiki/Closure_(computer_programming)#cite_note-3" TargetMode="External"/><Relationship Id="rId10" Type="http://schemas.openxmlformats.org/officeDocument/2006/relationships/hyperlink" Target="https://en.wikipedia.org/wiki/Closure_(computer_programming)#cite_note-1" TargetMode="External"/><Relationship Id="rId4" Type="http://schemas.openxmlformats.org/officeDocument/2006/relationships/hyperlink" Target="https://en.wikipedia.org/wiki/Lexically_scoped" TargetMode="External"/><Relationship Id="rId9" Type="http://schemas.openxmlformats.org/officeDocument/2006/relationships/hyperlink" Target="https://en.wikipedia.org/wiki/Function_(computer_science)" TargetMode="External"/><Relationship Id="rId14" Type="http://schemas.openxmlformats.org/officeDocument/2006/relationships/hyperlink" Target="https://en.wikipedia.org/wiki/Storage_loc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List_comprehension" TargetMode="External"/><Relationship Id="rId3" Type="http://schemas.openxmlformats.org/officeDocument/2006/relationships/hyperlink" Target="http://stackoverflow.com/questions/247621/what-are-the-correct-version-numbers-for-c" TargetMode="External"/><Relationship Id="rId7" Type="http://schemas.openxmlformats.org/officeDocument/2006/relationships/hyperlink" Target="https://en.wikipedia.org/wiki/First-class_functions" TargetMode="External"/><Relationship Id="rId12" Type="http://schemas.openxmlformats.org/officeDocument/2006/relationships/hyperlink" Target="http://en.wikipedia.org/wiki/Structural_type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github.com/dotnet/roslyn" TargetMode="External"/><Relationship Id="rId11" Type="http://schemas.openxmlformats.org/officeDocument/2006/relationships/hyperlink" Target="http://en.wikipedia.org/wiki/Type_class" TargetMode="External"/><Relationship Id="rId5" Type="http://schemas.openxmlformats.org/officeDocument/2006/relationships/hyperlink" Target="http://blogs.msdn.com/b/ericlippert/archive/2009/11/16/closing-over-the-loop-variable-part-two.aspx" TargetMode="External"/><Relationship Id="rId10" Type="http://schemas.openxmlformats.org/officeDocument/2006/relationships/hyperlink" Target="http://msdn.microsoft.com/en-us/library/bb383977.aspx" TargetMode="External"/><Relationship Id="rId4" Type="http://schemas.openxmlformats.org/officeDocument/2006/relationships/hyperlink" Target="http://blogs.msdn.com/b/csharpfaq/archive/2012/02/29/visual-studio-11-beta-is-here.aspx" TargetMode="External"/><Relationship Id="rId9" Type="http://schemas.openxmlformats.org/officeDocument/2006/relationships/hyperlink" Target="http://rlbisbe.net/2015/09/21/scala-desde-la-perspectiva-de-c-y-javascript-primera-part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msdn.com/ericlippert/archive/2009/11/30/what-s-the-difference-between-covariance-and-assignment-compatibility.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go.microsoft.com/fwlink/?LinkId=14104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go.microsoft.com/fwlink/?LinkId=14104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en-us/library/system.collections.ienumerable(v=vs.110).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msdn.microsoft.com/en-us/library/9eekhta0(v=vs.110).aspx"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78dfe2yb.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msdn.microsoft.com/en-us/library/ttw7t8t6.aspx" TargetMode="External"/><Relationship Id="rId5" Type="http://schemas.openxmlformats.org/officeDocument/2006/relationships/hyperlink" Target="https://msdn.microsoft.com/en-us/library/system.collections.ienumerator.aspx" TargetMode="External"/><Relationship Id="rId4" Type="http://schemas.openxmlformats.org/officeDocument/2006/relationships/hyperlink" Target="https://msdn.microsoft.com/en-us/library/system.collections.ienumerable.aspx"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Referential_transparency_(computer_scie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Comput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rlbisbe.net/2015/09/21/scala-desde-la-perspectiva-de-c-y-javascript-primera-part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s-ES" sz="900" b="1" kern="1200" dirty="0" err="1">
                <a:solidFill>
                  <a:schemeClr val="tx1"/>
                </a:solidFill>
                <a:effectLst/>
                <a:latin typeface="Segoe UI Light" pitchFamily="34" charset="0"/>
                <a:ea typeface="+mn-ea"/>
                <a:cs typeface="+mn-cs"/>
              </a:rPr>
              <a:t>The</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Fast</a:t>
            </a:r>
            <a:r>
              <a:rPr lang="es-ES" sz="900" b="1" kern="1200" dirty="0">
                <a:solidFill>
                  <a:schemeClr val="tx1"/>
                </a:solidFill>
                <a:effectLst/>
                <a:latin typeface="Segoe UI Light" pitchFamily="34" charset="0"/>
                <a:ea typeface="+mn-ea"/>
                <a:cs typeface="+mn-cs"/>
              </a:rPr>
              <a:t> &amp; </a:t>
            </a:r>
            <a:r>
              <a:rPr lang="es-ES" sz="900" b="1" kern="1200" dirty="0" err="1">
                <a:solidFill>
                  <a:schemeClr val="tx1"/>
                </a:solidFill>
                <a:effectLst/>
                <a:latin typeface="Segoe UI Light" pitchFamily="34" charset="0"/>
                <a:ea typeface="+mn-ea"/>
                <a:cs typeface="+mn-cs"/>
              </a:rPr>
              <a:t>the</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C# 7</a:t>
            </a:r>
          </a:p>
          <a:p>
            <a:pPr marL="0" marR="0" lvl="0" indent="0" algn="l" defTabSz="932742" rtl="0" eaLnBrk="1" fontAlgn="ctr" latinLnBrk="0" hangingPunct="1">
              <a:lnSpc>
                <a:spcPct val="90000"/>
              </a:lnSpc>
              <a:spcBef>
                <a:spcPts val="0"/>
              </a:spcBef>
              <a:spcAft>
                <a:spcPts val="340"/>
              </a:spcAft>
              <a:buClrTx/>
              <a:buSzTx/>
              <a:buFontTx/>
              <a:buNone/>
              <a:tabLst/>
              <a:defRPr/>
            </a:pPr>
            <a:r>
              <a:rPr lang="es-ES" sz="900" u="sng" kern="1200" dirty="0">
                <a:solidFill>
                  <a:schemeClr val="tx1"/>
                </a:solidFill>
                <a:effectLst/>
                <a:latin typeface="Segoe UI Light" pitchFamily="34" charset="0"/>
                <a:ea typeface="+mn-ea"/>
                <a:cs typeface="+mn-cs"/>
                <a:hlinkClick r:id="rId3"/>
              </a:rPr>
              <a:t>http://www.lambda.world/schedule/#session-107</a:t>
            </a:r>
            <a:endParaRPr lang="es-ES" sz="900" kern="1200" dirty="0">
              <a:solidFill>
                <a:schemeClr val="tx1"/>
              </a:solidFill>
              <a:effectLst/>
              <a:latin typeface="Segoe UI Light" pitchFamily="34" charset="0"/>
              <a:ea typeface="+mn-ea"/>
              <a:cs typeface="+mn-cs"/>
            </a:endParaRPr>
          </a:p>
          <a:p>
            <a:r>
              <a:rPr lang="en-US" dirty="0">
                <a:effectLst/>
              </a:rPr>
              <a:t>C# is a multi-paradigm programming language that supports lambda expressions since the year 2007, and more and more functional programming characteristics have been added to it during the past 10 years. Now I present you C#7, a new version of the language which includes even more functional goodness. Join me on this workshop and discover what C# has to offer.</a:t>
            </a:r>
          </a:p>
          <a:p>
            <a:endParaRPr lang="es-ES" sz="900" kern="1200" dirty="0">
              <a:solidFill>
                <a:schemeClr val="tx1"/>
              </a:solidFill>
              <a:effectLst/>
              <a:latin typeface="Segoe UI Light" pitchFamily="34" charset="0"/>
              <a:ea typeface="+mn-ea"/>
              <a:cs typeface="+mn-cs"/>
            </a:endParaRPr>
          </a:p>
          <a:p>
            <a:r>
              <a:rPr lang="es-ES" b="1" dirty="0" err="1"/>
              <a:t>About</a:t>
            </a:r>
            <a:r>
              <a:rPr lang="es-ES" b="1" dirty="0"/>
              <a:t> Alejandro Campos </a:t>
            </a:r>
          </a:p>
          <a:p>
            <a:r>
              <a:rPr lang="es-ES" sz="900" kern="1200" dirty="0">
                <a:solidFill>
                  <a:schemeClr val="tx1"/>
                </a:solidFill>
                <a:effectLst/>
                <a:latin typeface="Segoe UI Light" pitchFamily="34" charset="0"/>
                <a:ea typeface="+mn-ea"/>
                <a:cs typeface="+mn-cs"/>
              </a:rPr>
              <a:t>Alejandro Campos Magencio has </a:t>
            </a:r>
            <a:r>
              <a:rPr lang="es-ES" sz="900" kern="1200" dirty="0" err="1">
                <a:solidFill>
                  <a:schemeClr val="tx1"/>
                </a:solidFill>
                <a:effectLst/>
                <a:latin typeface="Segoe UI Light" pitchFamily="34" charset="0"/>
                <a:ea typeface="+mn-ea"/>
                <a:cs typeface="+mn-cs"/>
              </a:rPr>
              <a:t>been</a:t>
            </a:r>
            <a:r>
              <a:rPr lang="es-ES" sz="900" kern="1200" dirty="0">
                <a:solidFill>
                  <a:schemeClr val="tx1"/>
                </a:solidFill>
                <a:effectLst/>
                <a:latin typeface="Segoe UI Light" pitchFamily="34" charset="0"/>
                <a:ea typeface="+mn-ea"/>
                <a:cs typeface="+mn-cs"/>
              </a:rPr>
              <a:t> a </a:t>
            </a:r>
            <a:r>
              <a:rPr lang="es-ES" sz="900" kern="1200" dirty="0" err="1">
                <a:solidFill>
                  <a:schemeClr val="tx1"/>
                </a:solidFill>
                <a:effectLst/>
                <a:latin typeface="Segoe UI Light" pitchFamily="34" charset="0"/>
                <a:ea typeface="+mn-ea"/>
                <a:cs typeface="+mn-cs"/>
              </a:rPr>
              <a:t>developer</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for</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over</a:t>
            </a:r>
            <a:r>
              <a:rPr lang="es-ES" sz="900" kern="1200" dirty="0">
                <a:solidFill>
                  <a:schemeClr val="tx1"/>
                </a:solidFill>
                <a:effectLst/>
                <a:latin typeface="Segoe UI Light" pitchFamily="34" charset="0"/>
                <a:ea typeface="+mn-ea"/>
                <a:cs typeface="+mn-cs"/>
              </a:rPr>
              <a:t> 20 </a:t>
            </a:r>
            <a:r>
              <a:rPr lang="es-ES" sz="900" kern="1200" dirty="0" err="1">
                <a:solidFill>
                  <a:schemeClr val="tx1"/>
                </a:solidFill>
                <a:effectLst/>
                <a:latin typeface="Segoe UI Light" pitchFamily="34" charset="0"/>
                <a:ea typeface="+mn-ea"/>
                <a:cs typeface="+mn-cs"/>
              </a:rPr>
              <a:t>years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still</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enjoying</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it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always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learning</a:t>
            </a:r>
            <a:r>
              <a:rPr lang="es-ES" sz="900" kern="1200" dirty="0">
                <a:solidFill>
                  <a:schemeClr val="tx1"/>
                </a:solidFill>
                <a:effectLst/>
                <a:latin typeface="Segoe UI Light" pitchFamily="34" charset="0"/>
                <a:ea typeface="+mn-ea"/>
                <a:cs typeface="+mn-cs"/>
              </a:rPr>
              <a:t> and </a:t>
            </a:r>
            <a:r>
              <a:rPr lang="es-ES" sz="900" kern="1200" dirty="0" err="1">
                <a:solidFill>
                  <a:schemeClr val="tx1"/>
                </a:solidFill>
                <a:effectLst/>
                <a:latin typeface="Segoe UI Light" pitchFamily="34" charset="0"/>
                <a:ea typeface="+mn-ea"/>
                <a:cs typeface="+mn-cs"/>
              </a:rPr>
              <a:t>sharing</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what</a:t>
            </a:r>
            <a:r>
              <a:rPr lang="es-ES" sz="900" kern="1200" dirty="0">
                <a:solidFill>
                  <a:schemeClr val="tx1"/>
                </a:solidFill>
                <a:effectLst/>
                <a:latin typeface="Segoe UI Light" pitchFamily="34" charset="0"/>
                <a:ea typeface="+mn-ea"/>
                <a:cs typeface="+mn-cs"/>
              </a:rPr>
              <a:t> he </a:t>
            </a:r>
            <a:r>
              <a:rPr lang="es-ES" sz="900" kern="1200" dirty="0" err="1">
                <a:solidFill>
                  <a:schemeClr val="tx1"/>
                </a:solidFill>
                <a:effectLst/>
                <a:latin typeface="Segoe UI Light" pitchFamily="34" charset="0"/>
                <a:ea typeface="+mn-ea"/>
                <a:cs typeface="+mn-cs"/>
              </a:rPr>
              <a:t>learns</a:t>
            </a:r>
            <a:r>
              <a:rPr lang="es-ES" sz="900" kern="1200" dirty="0">
                <a:solidFill>
                  <a:schemeClr val="tx1"/>
                </a:solidFill>
                <a:effectLst/>
                <a:latin typeface="Segoe UI Light" pitchFamily="34" charset="0"/>
                <a:ea typeface="+mn-ea"/>
                <a:cs typeface="+mn-cs"/>
              </a:rPr>
              <a:t>. He </a:t>
            </a:r>
            <a:r>
              <a:rPr lang="es-ES" sz="900" kern="1200" dirty="0" err="1">
                <a:solidFill>
                  <a:schemeClr val="tx1"/>
                </a:solidFill>
                <a:effectLst/>
                <a:latin typeface="Segoe UI Light" pitchFamily="34" charset="0"/>
                <a:ea typeface="+mn-ea"/>
                <a:cs typeface="+mn-cs"/>
              </a:rPr>
              <a:t>currently</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works</a:t>
            </a:r>
            <a:r>
              <a:rPr lang="es-ES" sz="900" kern="1200" dirty="0">
                <a:solidFill>
                  <a:schemeClr val="tx1"/>
                </a:solidFill>
                <a:effectLst/>
                <a:latin typeface="Segoe UI Light" pitchFamily="34" charset="0"/>
                <a:ea typeface="+mn-ea"/>
                <a:cs typeface="+mn-cs"/>
              </a:rPr>
              <a:t> as a </a:t>
            </a:r>
            <a:r>
              <a:rPr lang="es-ES" sz="900" kern="1200" dirty="0" err="1">
                <a:solidFill>
                  <a:schemeClr val="tx1"/>
                </a:solidFill>
                <a:effectLst/>
                <a:latin typeface="Segoe UI Light" pitchFamily="34" charset="0"/>
                <a:ea typeface="+mn-ea"/>
                <a:cs typeface="+mn-cs"/>
              </a:rPr>
              <a:t>Technical</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Evangelist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specialized</a:t>
            </a:r>
            <a:r>
              <a:rPr lang="es-ES" sz="900" kern="1200" dirty="0">
                <a:solidFill>
                  <a:schemeClr val="tx1"/>
                </a:solidFill>
                <a:effectLst/>
                <a:latin typeface="Segoe UI Light" pitchFamily="34" charset="0"/>
                <a:ea typeface="+mn-ea"/>
                <a:cs typeface="+mn-cs"/>
              </a:rPr>
              <a:t> in </a:t>
            </a:r>
            <a:r>
              <a:rPr lang="es-ES" sz="900" kern="1200" dirty="0" err="1">
                <a:solidFill>
                  <a:schemeClr val="tx1"/>
                </a:solidFill>
                <a:effectLst/>
                <a:latin typeface="Segoe UI Light" pitchFamily="34" charset="0"/>
                <a:ea typeface="+mn-ea"/>
                <a:cs typeface="+mn-cs"/>
              </a:rPr>
              <a:t>Development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with</a:t>
            </a:r>
            <a:r>
              <a:rPr lang="es-ES" sz="900" kern="1200" dirty="0">
                <a:solidFill>
                  <a:schemeClr val="tx1"/>
                </a:solidFill>
                <a:effectLst/>
                <a:latin typeface="Segoe UI Light" pitchFamily="34" charset="0"/>
                <a:ea typeface="+mn-ea"/>
                <a:cs typeface="+mn-cs"/>
              </a:rPr>
              <a:t> Microsoft Technologies.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Functional</a:t>
            </a:r>
            <a:r>
              <a:rPr lang="en-US" sz="900" b="1" kern="1200" baseline="0" dirty="0">
                <a:solidFill>
                  <a:schemeClr val="tx1"/>
                </a:solidFill>
                <a:effectLst/>
                <a:latin typeface="Segoe UI Light" pitchFamily="34" charset="0"/>
                <a:ea typeface="+mn-ea"/>
                <a:cs typeface="+mn-cs"/>
              </a:rPr>
              <a:t> Programming</a:t>
            </a:r>
            <a:endParaRPr lang="en-US"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http://en.wikipedia.org/wiki/Functional_programming</a:t>
            </a:r>
          </a:p>
          <a:p>
            <a:r>
              <a:rPr lang="en-US" sz="900" kern="1200" dirty="0">
                <a:solidFill>
                  <a:schemeClr val="tx1"/>
                </a:solidFill>
                <a:effectLst/>
                <a:latin typeface="Segoe UI Light" pitchFamily="34" charset="0"/>
                <a:ea typeface="+mn-ea"/>
                <a:cs typeface="+mn-cs"/>
              </a:rPr>
              <a:t>“</a:t>
            </a:r>
          </a:p>
          <a:p>
            <a:r>
              <a:rPr lang="en-US" dirty="0"/>
              <a:t>In computer science, functional programming is a programming paradigm that treats computation as the evaluation of mathematical functions and avoids state and mutable data. It emphasizes the application of functions, in contrast to the imperative programming style, which emphasizes changes in state.</a:t>
            </a:r>
          </a:p>
          <a:p>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08628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Anonymous Types (C# Programming Guide)</a:t>
            </a:r>
            <a:endParaRPr lang="es-ES" b="1" dirty="0"/>
          </a:p>
          <a:p>
            <a:r>
              <a:rPr lang="es-ES" dirty="0"/>
              <a:t>http://msdn.microsoft.com/en-us/library/bb397696.aspx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 is a statically typed language, where every expression has a type… types don't have to be written explicitly in F#</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06540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Expression-bodied members (C# programming guide)</a:t>
            </a:r>
            <a:endParaRPr lang="en-US" b="0" dirty="0"/>
          </a:p>
          <a:p>
            <a:r>
              <a:rPr lang="en-US" b="0" dirty="0"/>
              <a:t>https://docs.microsoft.com/en-us/dotnet/csharp/programming-guide/statements-expressions-operators/expression-bodied-members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dirty="0"/>
          </a:p>
          <a:p>
            <a:pPr marL="0" indent="0">
              <a:buFont typeface="Arial" panose="020B0604020202020204" pitchFamily="34" charset="0"/>
              <a:buNone/>
            </a:pPr>
            <a:r>
              <a:rPr lang="en-US" b="1" dirty="0"/>
              <a:t>Throw expressions</a:t>
            </a:r>
          </a:p>
          <a:p>
            <a:pPr marL="0" indent="0">
              <a:buFont typeface="Arial" panose="020B0604020202020204" pitchFamily="34" charset="0"/>
              <a:buNone/>
            </a:pPr>
            <a:r>
              <a:rPr lang="en-US" b="0" dirty="0">
                <a:sym typeface="Wingdings" panose="05000000000000000000" pitchFamily="2" charset="2"/>
              </a:rPr>
              <a:t>https://github.com/dotnet/roslyn/blob/master/docs/features/throwexpr.md</a:t>
            </a:r>
            <a:endParaRPr lang="en-US" b="0" dirty="0"/>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410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Tuples</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https://github.com/dotnet/roslyn/blob/master/docs/features/tuples.md</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Working with Immutable Data</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https://msdn.microsoft.com/en-us/library/vstudio/hh297115(v=vs.100).aspx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Immutability is one of the key concepts in functional programming.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The approach to using immutable values isn’t limited just to variables but extends to declarations of all functional data 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Understanding What a Program Does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https://msdn.microsoft.com/en-us/library/vstudio/hh297110(v=vs.100).aspx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String is probably the best-known immutable type in the .NET world, but there are many examples, such as </a:t>
            </a:r>
            <a:r>
              <a:rPr lang="en-US" dirty="0" err="1">
                <a:effectLst/>
              </a:rPr>
              <a:t>DateTime</a:t>
            </a:r>
            <a:r>
              <a:rPr lang="en-US" dirty="0">
                <a:effectLst/>
              </a:rPr>
              <a:t> and other value types.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field in C# can be explicitly marked as immutable using the </a:t>
            </a:r>
            <a:r>
              <a:rPr lang="en-US" dirty="0" err="1">
                <a:effectLst/>
              </a:rPr>
              <a:t>readonly</a:t>
            </a:r>
            <a:r>
              <a:rPr lang="en-US" dirty="0">
                <a:effectLst/>
              </a:rPr>
              <a:t> keyword. Even when a field is immutable, the target object can be mutated if the field is a reference to a class that’s not immutable. A truly immutable class needs to have all fields marked as </a:t>
            </a:r>
            <a:r>
              <a:rPr lang="en-US" dirty="0" err="1">
                <a:effectLst/>
              </a:rPr>
              <a:t>readonly</a:t>
            </a:r>
            <a:r>
              <a:rPr lang="en-US" dirty="0">
                <a:effectLst/>
              </a:rPr>
              <a:t> and the types of these fields must be primitive types, value types, or other immutable classes.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Implementing a truly immutable type in C# is somewhat cumbersome. It is not possible to use automatically implemented properties (because they always create a field that is not </a:t>
            </a:r>
            <a:r>
              <a:rPr lang="en-US" dirty="0" err="1">
                <a:effectLst/>
              </a:rPr>
              <a:t>readonly</a:t>
            </a:r>
            <a:r>
              <a:rPr lang="en-US" dirty="0">
                <a:effectLst/>
              </a:rPr>
              <a:t>) and all values have to be initialized in a constructor.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An important property of functional code is that the only thing a method can do is to return some values or objects as the result. It cannot modify the state of the object and it cannot change any global states because all objects are immutable. This greatly simplifies testing. A unit test only needs to check that a method returned the right result and it doesn’t need to worry about the rest of the world. </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Tutorial: Functional Programming in C# and F#</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https://msdn.microsoft.com/en-us/library/vstudio/hh297108%28v=vs.100%29.aspx#dfg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One of the properties of functional programs is that they work with immutable data structures.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1: Working with Tuples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https://msdn.microsoft.com/en-us/library/vstudio/hh297117(v=vs.100).aspx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tuple is probably the simplest immutable data structure you can imagine. It is a type that groups together several values of (possibly) different types. Tuples are immutable, which means that the values stored in a tuple cannot be changed (unless they are themselves mutable) once a tuple is created. However, tuples can be passed around to other functions and new tuples can be created from the values stored in the original ones. The examples of using this simple type show how functional programming works in general.</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Tuple types can be used to group multiple values of different types into a single value. In functional languages, code is written as an expression that returns a result. What if an expression needs to return two values, for example, the name and the price of a product? The simplest option to group values is to use a tuple.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2: Working with Functional Lists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https://msdn.microsoft.com/en-us/library/vstudio/hh297099(v=vs.100).aspx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Functional lists are a recursive data structure.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dirty="0">
                <a:effectLst/>
              </a:rPr>
              <a:t>Lists can be decomposed using pattern matching.</a:t>
            </a:r>
          </a:p>
          <a:p>
            <a:endParaRPr lang="en-US" dirty="0">
              <a:effectLst/>
            </a:endParaRPr>
          </a:p>
          <a:p>
            <a:r>
              <a:rPr lang="en-US" dirty="0">
                <a:effectLst/>
              </a:rPr>
              <a:t>Pattern matching is a natural construct in functional languages, but there’s no corresponding feature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3742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 -&gt; Variable </a:t>
            </a:r>
            <a:r>
              <a:rPr lang="es-ES" b="1" dirty="0" err="1"/>
              <a:t>Scope</a:t>
            </a:r>
            <a:r>
              <a:rPr lang="es-ES" b="1" dirty="0"/>
              <a:t> in Lambda </a:t>
            </a:r>
            <a:r>
              <a:rPr lang="es-ES" b="1" dirty="0" err="1"/>
              <a:t>Expressions</a:t>
            </a:r>
            <a:endParaRPr lang="es-ES" b="1" dirty="0"/>
          </a:p>
          <a:p>
            <a:r>
              <a:rPr lang="es-ES" dirty="0"/>
              <a:t>http://msdn.microsoft.com/en-us/library/bb397687.aspx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Closure</a:t>
            </a:r>
            <a:r>
              <a:rPr lang="es-ES" b="1" dirty="0">
                <a:effectLst/>
              </a:rPr>
              <a:t> (</a:t>
            </a:r>
            <a:r>
              <a:rPr lang="es-ES" b="1" dirty="0" err="1">
                <a:effectLst/>
              </a:rPr>
              <a:t>computer</a:t>
            </a:r>
            <a:r>
              <a:rPr lang="es-ES" b="1" dirty="0">
                <a:effectLst/>
              </a:rPr>
              <a:t> </a:t>
            </a:r>
            <a:r>
              <a:rPr lang="es-ES" b="1" dirty="0" err="1">
                <a:effectLst/>
              </a:rPr>
              <a:t>programming</a:t>
            </a:r>
            <a:r>
              <a:rPr lang="es-ES" b="1" dirty="0">
                <a:effectLst/>
              </a:rPr>
              <a:t>)</a:t>
            </a: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https://en.wikipedia.org/wiki/Closure_(computer_programming)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In </a:t>
            </a:r>
            <a:r>
              <a:rPr lang="en-US" dirty="0">
                <a:effectLst/>
                <a:hlinkClick r:id="rId3" tooltip="Programming language"/>
              </a:rPr>
              <a:t>programming languages</a:t>
            </a:r>
            <a:r>
              <a:rPr lang="en-US" dirty="0">
                <a:effectLst/>
              </a:rPr>
              <a:t>, </a:t>
            </a:r>
            <a:r>
              <a:rPr lang="en-US" b="1" dirty="0">
                <a:effectLst/>
              </a:rPr>
              <a:t>closures</a:t>
            </a:r>
            <a:r>
              <a:rPr lang="en-US" dirty="0">
                <a:effectLst/>
              </a:rPr>
              <a:t> (also </a:t>
            </a:r>
            <a:r>
              <a:rPr lang="en-US" b="1" dirty="0">
                <a:effectLst/>
              </a:rPr>
              <a:t>lexical closures</a:t>
            </a:r>
            <a:r>
              <a:rPr lang="en-US" dirty="0">
                <a:effectLst/>
              </a:rPr>
              <a:t> or </a:t>
            </a:r>
            <a:r>
              <a:rPr lang="en-US" b="1" dirty="0">
                <a:effectLst/>
              </a:rPr>
              <a:t>function closures</a:t>
            </a:r>
            <a:r>
              <a:rPr lang="en-US" dirty="0">
                <a:effectLst/>
              </a:rPr>
              <a:t>) are a technique for implementing </a:t>
            </a:r>
            <a:r>
              <a:rPr lang="en-US" dirty="0">
                <a:effectLst/>
                <a:hlinkClick r:id="rId4" tooltip="Lexically scoped"/>
              </a:rPr>
              <a:t>lexically scoped</a:t>
            </a:r>
            <a:r>
              <a:rPr lang="en-US" dirty="0">
                <a:effectLst/>
              </a:rPr>
              <a:t> </a:t>
            </a:r>
            <a:r>
              <a:rPr lang="en-US" dirty="0">
                <a:effectLst/>
                <a:hlinkClick r:id="rId5" tooltip="Name binding"/>
              </a:rPr>
              <a:t>name binding</a:t>
            </a:r>
            <a:r>
              <a:rPr lang="en-US" dirty="0">
                <a:effectLst/>
              </a:rPr>
              <a:t> in languages with </a:t>
            </a:r>
            <a:r>
              <a:rPr lang="en-US" dirty="0">
                <a:effectLst/>
                <a:hlinkClick r:id="rId6" tooltip="First-class function"/>
              </a:rPr>
              <a:t>first-class functions</a:t>
            </a:r>
            <a:r>
              <a:rPr lang="en-US" dirty="0">
                <a:effectLst/>
              </a:rPr>
              <a:t>. </a:t>
            </a:r>
            <a:r>
              <a:rPr lang="en-US" dirty="0">
                <a:effectLst/>
                <a:hlinkClick r:id="rId7" tooltip="Operational semantics"/>
              </a:rPr>
              <a:t>Operationally</a:t>
            </a:r>
            <a:r>
              <a:rPr lang="en-US" dirty="0">
                <a:effectLst/>
              </a:rPr>
              <a:t>, a closure is a </a:t>
            </a:r>
            <a:r>
              <a:rPr lang="en-US" dirty="0">
                <a:effectLst/>
                <a:hlinkClick r:id="rId8" tooltip="Record (computer science)"/>
              </a:rPr>
              <a:t>record</a:t>
            </a:r>
            <a:r>
              <a:rPr lang="en-US" dirty="0">
                <a:effectLst/>
              </a:rPr>
              <a:t> storing a </a:t>
            </a:r>
            <a:r>
              <a:rPr lang="en-US" dirty="0">
                <a:effectLst/>
                <a:hlinkClick r:id="rId9" tooltip="Function (computer science)"/>
              </a:rPr>
              <a:t>function</a:t>
            </a:r>
            <a:r>
              <a:rPr lang="en-US" b="0" i="0" baseline="30000" dirty="0">
                <a:effectLst/>
                <a:hlinkClick r:id="rId10"/>
              </a:rPr>
              <a:t>[a]</a:t>
            </a:r>
            <a:r>
              <a:rPr lang="en-US" dirty="0">
                <a:effectLst/>
              </a:rPr>
              <a:t> together with an environment:</a:t>
            </a:r>
            <a:r>
              <a:rPr lang="en-US" b="0" i="0" baseline="30000" dirty="0">
                <a:effectLst/>
                <a:hlinkClick r:id="rId11"/>
              </a:rPr>
              <a:t>[1]</a:t>
            </a:r>
            <a:r>
              <a:rPr lang="en-US" dirty="0">
                <a:effectLst/>
              </a:rPr>
              <a:t> a mapping associating each </a:t>
            </a:r>
            <a:r>
              <a:rPr lang="en-US" dirty="0">
                <a:effectLst/>
                <a:hlinkClick r:id="rId12" tooltip="Free variable"/>
              </a:rPr>
              <a:t>free variable</a:t>
            </a:r>
            <a:r>
              <a:rPr lang="en-US" dirty="0">
                <a:effectLst/>
              </a:rPr>
              <a:t> of the function (variables that are used locally, but defined in an enclosing scope) with the </a:t>
            </a:r>
            <a:r>
              <a:rPr lang="en-US" dirty="0">
                <a:effectLst/>
                <a:hlinkClick r:id="rId13" tooltip="Value"/>
              </a:rPr>
              <a:t>value</a:t>
            </a:r>
            <a:r>
              <a:rPr lang="en-US" dirty="0">
                <a:effectLst/>
              </a:rPr>
              <a:t> or </a:t>
            </a:r>
            <a:r>
              <a:rPr lang="en-US" dirty="0">
                <a:effectLst/>
                <a:hlinkClick r:id="rId14" tooltip="Storage location"/>
              </a:rPr>
              <a:t>storage location</a:t>
            </a:r>
            <a:r>
              <a:rPr lang="en-US" dirty="0">
                <a:effectLst/>
              </a:rPr>
              <a:t> to which the name was bound when the closure was created.</a:t>
            </a:r>
            <a:r>
              <a:rPr lang="en-US" b="0" i="0" baseline="30000" dirty="0">
                <a:effectLst/>
                <a:hlinkClick r:id="rId15"/>
              </a:rPr>
              <a:t>[b]</a:t>
            </a:r>
            <a:r>
              <a:rPr lang="en-US" dirty="0">
                <a:effectLst/>
              </a:rPr>
              <a:t> A closure—unlike a plain function—allows the function to access those </a:t>
            </a:r>
            <a:r>
              <a:rPr lang="en-US" i="1" dirty="0">
                <a:effectLst/>
              </a:rPr>
              <a:t>captured variables</a:t>
            </a:r>
            <a:r>
              <a:rPr lang="en-US" dirty="0">
                <a:effectLst/>
              </a:rPr>
              <a:t> through the closure's reference to them, even when the function is invoked outside their scope.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65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enables dynamic modification of executable code, the execution of LINQ queries in various databases, and the creation of dynamic queries</a:t>
            </a:r>
            <a:endParaRPr lang="es-ES" dirty="0"/>
          </a:p>
          <a:p>
            <a:endParaRPr lang="es-ES" dirty="0"/>
          </a:p>
          <a:p>
            <a:r>
              <a:rPr lang="es-ES" b="1" dirty="0" err="1"/>
              <a:t>Expression</a:t>
            </a:r>
            <a:r>
              <a:rPr lang="es-ES" b="1" dirty="0"/>
              <a:t> </a:t>
            </a:r>
            <a:r>
              <a:rPr lang="es-ES" b="1" dirty="0" err="1"/>
              <a:t>Trees</a:t>
            </a:r>
            <a:endParaRPr lang="es-ES" b="1" dirty="0"/>
          </a:p>
          <a:p>
            <a:r>
              <a:rPr lang="es-ES" dirty="0"/>
              <a:t>https://msdn.microsoft.com/en-us/library/bb397951.aspx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97570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err="1">
                <a:solidFill>
                  <a:schemeClr val="tx1"/>
                </a:solidFill>
                <a:effectLst/>
                <a:latin typeface="Segoe UI Light" pitchFamily="34" charset="0"/>
                <a:ea typeface="+mn-ea"/>
                <a:cs typeface="+mn-cs"/>
              </a:rPr>
              <a:t>Delegate.BeginInvoke</a:t>
            </a:r>
            <a:r>
              <a:rPr lang="en-US" sz="900" kern="1200" dirty="0">
                <a:solidFill>
                  <a:schemeClr val="tx1"/>
                </a:solidFill>
                <a:effectLst/>
                <a:latin typeface="Segoe UI Light" pitchFamily="34" charset="0"/>
                <a:ea typeface="+mn-ea"/>
                <a:cs typeface="+mn-cs"/>
              </a:rPr>
              <a:t> is not supported by .NET Core 2.0</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81749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Task</a:t>
            </a:r>
            <a:r>
              <a:rPr lang="es-ES" b="1" dirty="0"/>
              <a:t> </a:t>
            </a:r>
            <a:r>
              <a:rPr lang="es-ES" b="1" dirty="0" err="1"/>
              <a:t>Parallel</a:t>
            </a:r>
            <a:r>
              <a:rPr lang="es-ES" b="1" dirty="0"/>
              <a:t> Library (TPL)</a:t>
            </a:r>
            <a:endParaRPr lang="es-ES" dirty="0"/>
          </a:p>
          <a:p>
            <a:r>
              <a:rPr lang="es-ES" dirty="0"/>
              <a:t>https://msdn.microsoft.com/en-us/library/dd460717(v=vs.110).aspx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5490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r>
              <a:rPr lang="en-US" b="1" dirty="0"/>
              <a:t>Asynchronous Programming with </a:t>
            </a:r>
            <a:r>
              <a:rPr lang="en-US" b="1" dirty="0" err="1"/>
              <a:t>Async</a:t>
            </a:r>
            <a:r>
              <a:rPr lang="en-US" b="1" dirty="0"/>
              <a:t> and Await (C# and Visual Basic)</a:t>
            </a:r>
            <a:endParaRPr lang="es-ES" b="1" dirty="0"/>
          </a:p>
          <a:p>
            <a:r>
              <a:rPr lang="es-ES" dirty="0"/>
              <a:t>http://msdn.microsoft.com/en-us/library/hh191443.aspx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9453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n-US" b="1" dirty="0"/>
              <a:t>Collections (C# and Visual Basic)</a:t>
            </a:r>
            <a:endParaRPr lang="es-ES" b="1" dirty="0"/>
          </a:p>
          <a:p>
            <a:r>
              <a:rPr lang="es-ES" dirty="0"/>
              <a:t>http://msdn.microsoft.com/en-us/library/ybcx56wz.aspx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15914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s-ES" b="1" dirty="0" err="1"/>
              <a:t>Functional</a:t>
            </a:r>
            <a:r>
              <a:rPr lang="es-ES" b="1" dirty="0"/>
              <a:t> </a:t>
            </a:r>
            <a:r>
              <a:rPr lang="es-ES" b="1" dirty="0" err="1"/>
              <a:t>programming</a:t>
            </a:r>
            <a:r>
              <a:rPr lang="es-ES" b="1" dirty="0"/>
              <a:t> in C#</a:t>
            </a:r>
          </a:p>
          <a:p>
            <a:r>
              <a:rPr lang="es-ES" dirty="0"/>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3496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What are the correct version numbers for C#?</a:t>
            </a:r>
          </a:p>
          <a:p>
            <a:r>
              <a:rPr lang="es-ES" sz="900" kern="1200" dirty="0">
                <a:solidFill>
                  <a:schemeClr val="tx1"/>
                </a:solidFill>
                <a:effectLst/>
                <a:latin typeface="Segoe UI Light" pitchFamily="34" charset="0"/>
                <a:ea typeface="+mn-ea"/>
                <a:cs typeface="+mn-cs"/>
                <a:hlinkClick r:id="rId3"/>
              </a:rPr>
              <a:t>http://stackoverflow.com/questions/247621/what-are-the-correct-version-numbers-for-c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r>
              <a:rPr lang="en-US" b="1" dirty="0"/>
              <a:t>C# 1.0</a:t>
            </a:r>
            <a:r>
              <a:rPr lang="en-US" dirty="0"/>
              <a:t> released with .NET 1.0 and VS2002 (January 2002)</a:t>
            </a:r>
          </a:p>
          <a:p>
            <a:r>
              <a:rPr lang="en-US" b="1" dirty="0"/>
              <a:t>C# 1.2</a:t>
            </a:r>
            <a:r>
              <a:rPr lang="en-US" dirty="0"/>
              <a:t> (bizarrely enough); released with .NET 1.1 and VS2003 (April 2003). First version to call Dispose on </a:t>
            </a:r>
            <a:r>
              <a:rPr lang="en-US" dirty="0" err="1"/>
              <a:t>IEnumerators</a:t>
            </a:r>
            <a:r>
              <a:rPr lang="en-US" dirty="0"/>
              <a:t> which implemented </a:t>
            </a:r>
            <a:r>
              <a:rPr lang="en-US" dirty="0" err="1"/>
              <a:t>IDisposable</a:t>
            </a:r>
            <a:r>
              <a:rPr lang="en-US" dirty="0"/>
              <a:t>. A few other small features.</a:t>
            </a:r>
          </a:p>
          <a:p>
            <a:r>
              <a:rPr lang="en-US" b="1" dirty="0"/>
              <a:t>C# 2.0</a:t>
            </a:r>
            <a:r>
              <a:rPr lang="en-US" dirty="0"/>
              <a:t> released with .NET 2.0 and VS2005 (November 2005). Major new features: generics, anonymous methods, </a:t>
            </a:r>
            <a:r>
              <a:rPr lang="en-US" dirty="0" err="1"/>
              <a:t>nullable</a:t>
            </a:r>
            <a:r>
              <a:rPr lang="en-US" dirty="0"/>
              <a:t> types, iterator blocks</a:t>
            </a:r>
          </a:p>
          <a:p>
            <a:r>
              <a:rPr lang="en-US" b="1" dirty="0"/>
              <a:t>C# 3.0</a:t>
            </a:r>
            <a:r>
              <a:rPr lang="en-US" dirty="0"/>
              <a:t> released with .NET 3.5 and VS2008 (November 2007). Major new features: lambda expressions, extension methods, expression trees, anonymous types, implicit typing (</a:t>
            </a:r>
            <a:r>
              <a:rPr lang="en-US" dirty="0" err="1"/>
              <a:t>var</a:t>
            </a:r>
            <a:r>
              <a:rPr lang="en-US" dirty="0"/>
              <a:t>), query expressions</a:t>
            </a:r>
          </a:p>
          <a:p>
            <a:r>
              <a:rPr lang="en-US" b="1" dirty="0"/>
              <a:t>C# 4.0</a:t>
            </a:r>
            <a:r>
              <a:rPr lang="en-US" dirty="0"/>
              <a:t> released with .NET 4 and VS2010 (April 2010). Major new features: late binding (dynamic), delegate and interface generic variance, more COM support, named arguments and optional parameters</a:t>
            </a:r>
          </a:p>
          <a:p>
            <a:r>
              <a:rPr lang="en-US" b="1" dirty="0"/>
              <a:t>C# 5.0</a:t>
            </a:r>
            <a:r>
              <a:rPr lang="en-US" dirty="0"/>
              <a:t> released with .NET 4.5 and VS2012 (August 2012). </a:t>
            </a:r>
            <a:r>
              <a:rPr lang="en-US" dirty="0">
                <a:hlinkClick r:id="rId4"/>
              </a:rPr>
              <a:t>Major features</a:t>
            </a:r>
            <a:r>
              <a:rPr lang="en-US" dirty="0"/>
              <a:t>: </a:t>
            </a:r>
            <a:r>
              <a:rPr lang="en-US" dirty="0" err="1"/>
              <a:t>async</a:t>
            </a:r>
            <a:r>
              <a:rPr lang="en-US" dirty="0"/>
              <a:t> programming, caller info attributes. Breaking change: </a:t>
            </a:r>
            <a:r>
              <a:rPr lang="en-US" dirty="0">
                <a:hlinkClick r:id="rId5"/>
              </a:rPr>
              <a:t>loop variable closure</a:t>
            </a:r>
            <a:r>
              <a:rPr lang="en-US" dirty="0"/>
              <a:t>.</a:t>
            </a:r>
          </a:p>
          <a:p>
            <a:r>
              <a:rPr lang="en-US" b="1" dirty="0"/>
              <a:t>C# 6.0</a:t>
            </a:r>
            <a:r>
              <a:rPr lang="en-US" dirty="0"/>
              <a:t> released with .NET 4.6 and VS2015 (July 2015). Implemented by </a:t>
            </a:r>
            <a:r>
              <a:rPr lang="en-US" dirty="0">
                <a:hlinkClick r:id="rId6"/>
              </a:rPr>
              <a:t>Roslyn</a:t>
            </a:r>
            <a:r>
              <a:rPr lang="en-US" dirty="0"/>
              <a:t>. Features: initializers for automatically implemented properties, using directives to import static members, exception filters, binary literals and digit separators, indexed members and element initializers, await in catch and finally, extension Add methods in collection initializers.</a:t>
            </a:r>
          </a:p>
          <a:p>
            <a:endParaRPr lang="en-US" sz="900" kern="1200" dirty="0">
              <a:solidFill>
                <a:schemeClr val="tx1"/>
              </a:solidFill>
              <a:effectLst/>
              <a:latin typeface="Segoe UI Light" pitchFamily="34" charset="0"/>
              <a:ea typeface="+mn-ea"/>
              <a:cs typeface="+mn-cs"/>
            </a:endParaRPr>
          </a:p>
          <a:p>
            <a:r>
              <a:rPr lang="en-US" b="1" dirty="0"/>
              <a:t>C# 1.0</a:t>
            </a:r>
            <a:r>
              <a:rPr lang="en-US" dirty="0"/>
              <a:t> with Visual Studio.NET</a:t>
            </a:r>
          </a:p>
          <a:p>
            <a:r>
              <a:rPr lang="en-US" b="1" dirty="0"/>
              <a:t>C# 2.0</a:t>
            </a:r>
            <a:r>
              <a:rPr lang="en-US" dirty="0"/>
              <a:t> with Visual Studio 2005</a:t>
            </a:r>
          </a:p>
          <a:p>
            <a:r>
              <a:rPr lang="en-US" b="1" dirty="0"/>
              <a:t>C# 3.0</a:t>
            </a:r>
            <a:r>
              <a:rPr lang="en-US" dirty="0"/>
              <a:t> with Visual Studio 2008</a:t>
            </a:r>
          </a:p>
          <a:p>
            <a:r>
              <a:rPr lang="en-US" b="1" dirty="0"/>
              <a:t>C# 4.0</a:t>
            </a:r>
            <a:r>
              <a:rPr lang="en-US" dirty="0"/>
              <a:t> with Visual Studio 2010</a:t>
            </a:r>
          </a:p>
          <a:p>
            <a:r>
              <a:rPr lang="en-US" b="1" dirty="0"/>
              <a:t>C# 5.0</a:t>
            </a:r>
            <a:r>
              <a:rPr lang="en-US" dirty="0"/>
              <a:t> with Visual Studio 2012</a:t>
            </a:r>
          </a:p>
          <a:p>
            <a:r>
              <a:rPr lang="en-US" b="1" dirty="0"/>
              <a:t>C# 6.0</a:t>
            </a:r>
            <a:r>
              <a:rPr lang="en-US" dirty="0"/>
              <a:t> with Visual Studio 2015</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endParaRPr lang="es-ES" sz="900" kern="1200" dirty="0">
              <a:solidFill>
                <a:schemeClr val="tx1"/>
              </a:solidFill>
              <a:effectLst/>
              <a:latin typeface="Segoe UI Light" pitchFamily="34" charset="0"/>
              <a:ea typeface="+mn-ea"/>
              <a:cs typeface="+mn-cs"/>
            </a:endParaRPr>
          </a:p>
          <a:p>
            <a:r>
              <a:rPr lang="es-ES" b="1" dirty="0"/>
              <a:t>C Sharp (</a:t>
            </a:r>
            <a:r>
              <a:rPr lang="es-ES" b="1" dirty="0" err="1"/>
              <a:t>programming</a:t>
            </a:r>
            <a:r>
              <a:rPr lang="es-ES" b="1" dirty="0"/>
              <a:t> </a:t>
            </a:r>
            <a:r>
              <a:rPr lang="es-ES" b="1" dirty="0" err="1"/>
              <a:t>language</a:t>
            </a:r>
            <a:r>
              <a:rPr lang="es-ES" b="1" dirty="0"/>
              <a:t>)</a:t>
            </a:r>
          </a:p>
          <a:p>
            <a:r>
              <a:rPr lang="es-ES" dirty="0"/>
              <a:t>https://en.wikipedia.org/wiki/C_Sharp_(programming_language)</a:t>
            </a:r>
          </a:p>
          <a:p>
            <a:r>
              <a:rPr lang="es-ES" sz="900" kern="1200" dirty="0">
                <a:solidFill>
                  <a:schemeClr val="tx1"/>
                </a:solidFill>
                <a:effectLst/>
                <a:latin typeface="Segoe UI Light" pitchFamily="34" charset="0"/>
                <a:ea typeface="+mn-ea"/>
                <a:cs typeface="+mn-cs"/>
              </a:rPr>
              <a:t>“</a:t>
            </a:r>
          </a:p>
          <a:p>
            <a:pPr rtl="0"/>
            <a:r>
              <a:rPr lang="en-US" b="1" dirty="0">
                <a:effectLst/>
              </a:rPr>
              <a:t>Functional programming</a:t>
            </a:r>
          </a:p>
          <a:p>
            <a:pPr rtl="0"/>
            <a:r>
              <a:rPr lang="en-US" dirty="0">
                <a:effectLst/>
              </a:rPr>
              <a:t>Though primarily an imperative language, C# 2.0 offered limited support for functional programming through </a:t>
            </a:r>
            <a:r>
              <a:rPr lang="en-US" dirty="0">
                <a:effectLst/>
                <a:hlinkClick r:id="rId7" tooltip="First-class functions"/>
              </a:rPr>
              <a:t>first-class functions</a:t>
            </a:r>
            <a:r>
              <a:rPr lang="en-US" dirty="0">
                <a:effectLst/>
              </a:rPr>
              <a:t> and closures in the form of anonymous delegates. C# 3.0 expanded support for functional programming with the introduction of a light weight syntax for lambda expressions, extension methods (an affordance for modules), and a </a:t>
            </a:r>
            <a:r>
              <a:rPr lang="en-US" dirty="0">
                <a:effectLst/>
                <a:hlinkClick r:id="rId8" tooltip="List comprehension"/>
              </a:rPr>
              <a:t>list comprehension</a:t>
            </a:r>
            <a:r>
              <a:rPr lang="en-US" dirty="0">
                <a:effectLst/>
              </a:rPr>
              <a:t> syntax in the form of a "query comprehension" language.</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9"/>
              </a:rPr>
              <a:t>http://stackoverflow.com/questions/393757/why-is-c-sharp-a-functional-programmming-language</a:t>
            </a:r>
          </a:p>
          <a:p>
            <a:r>
              <a:rPr lang="en-US" dirty="0"/>
              <a:t>“</a:t>
            </a:r>
          </a:p>
          <a:p>
            <a:r>
              <a:rPr lang="en-US" dirty="0"/>
              <a:t>C# has borrowed a lot of features from ML and Haskell for example:</a:t>
            </a:r>
          </a:p>
          <a:p>
            <a:r>
              <a:rPr lang="en-US" dirty="0"/>
              <a:t>C# 2.0 brought us parametric polymorphism (or "generics"). I've heard that Dom </a:t>
            </a:r>
            <a:r>
              <a:rPr lang="en-US" dirty="0" err="1"/>
              <a:t>Syme</a:t>
            </a:r>
            <a:r>
              <a:rPr lang="en-US" dirty="0"/>
              <a:t>, one of the creators of F#, was largely responsible for implementing generics in the .NET BCL.</a:t>
            </a:r>
          </a:p>
          <a:p>
            <a:r>
              <a:rPr lang="en-US" dirty="0"/>
              <a:t>C# 2.0 also allows programmers to pass and returns functions as values for higher-order functions, and has limited support for anonymous delegates.</a:t>
            </a:r>
          </a:p>
          <a:p>
            <a:r>
              <a:rPr lang="en-US" dirty="0"/>
              <a:t>C# 3.0 and 3.5 improved support anonymous functions for true closures.</a:t>
            </a:r>
          </a:p>
          <a:p>
            <a:r>
              <a:rPr lang="en-US" dirty="0"/>
              <a:t>LINQ can be considered C#'s own flavor of list comprehensions.</a:t>
            </a:r>
          </a:p>
          <a:p>
            <a:r>
              <a:rPr lang="en-US" dirty="0"/>
              <a:t>Anonymous types look like an approximation of ML records</a:t>
            </a:r>
          </a:p>
          <a:p>
            <a:r>
              <a:rPr lang="en-US" dirty="0"/>
              <a:t>Type-inference is a given.</a:t>
            </a:r>
          </a:p>
          <a:p>
            <a:r>
              <a:rPr lang="en-US" dirty="0"/>
              <a:t>I don't know about you, but C# </a:t>
            </a:r>
            <a:r>
              <a:rPr lang="en-US" dirty="0">
                <a:hlinkClick r:id="rId10"/>
              </a:rPr>
              <a:t>extension methods</a:t>
            </a:r>
            <a:r>
              <a:rPr lang="en-US" dirty="0"/>
              <a:t> look an awful lot like Haskell </a:t>
            </a:r>
            <a:r>
              <a:rPr lang="en-US" dirty="0">
                <a:hlinkClick r:id="rId11"/>
              </a:rPr>
              <a:t>type classes</a:t>
            </a:r>
            <a:r>
              <a:rPr lang="en-US" dirty="0"/>
              <a:t>.</a:t>
            </a:r>
          </a:p>
          <a:p>
            <a:r>
              <a:rPr lang="en-US" dirty="0"/>
              <a:t>There's been a lot of talk about the "dynamic" keyword in C# 4.0. I'm not 100% sure of its implementation details, but I'm fairly sure its going to use </a:t>
            </a:r>
            <a:r>
              <a:rPr lang="en-US" dirty="0">
                <a:hlinkClick r:id="rId12"/>
              </a:rPr>
              <a:t>structural typing</a:t>
            </a:r>
            <a:r>
              <a:rPr lang="en-US" dirty="0"/>
              <a:t> rather than late binding to retain C#'s compile time safety. Structural typing is roughly equivalent to "duck typing for static languages", its a feature that Haskell and ML hackers have been enjoying for years.</a:t>
            </a:r>
          </a:p>
          <a:p>
            <a:r>
              <a:rPr lang="en-US" dirty="0"/>
              <a:t>This isn't to say that C# is a functional programming language. Its still missing important features such as pattern matching, tail-call optimization, and list and tuple literals. Additionally, idiomatic C# is fundamentally imperative with a heavy dependence on mutable state.</a:t>
            </a:r>
          </a:p>
          <a:p>
            <a:r>
              <a:rPr lang="en-US" dirty="0"/>
              <a:t>I wouldn't necessarily consider some of those features mentioned above as exclusive to functional programming languages, but its pretty clear that the C# developers have taken a lot of inspiration from functional programming languages in the past few years.</a:t>
            </a:r>
          </a:p>
          <a:p>
            <a:r>
              <a:rPr lang="en-US" dirty="0"/>
              <a:t>“</a:t>
            </a:r>
          </a:p>
          <a:p>
            <a:endParaRPr lang="en-US" dirty="0"/>
          </a:p>
          <a:p>
            <a:r>
              <a:rPr lang="en-US" b="1" dirty="0"/>
              <a:t>C# is a functional programming language</a:t>
            </a:r>
          </a:p>
          <a:p>
            <a:r>
              <a:rPr lang="en-US" dirty="0"/>
              <a:t>http://sneezy.cs.nott.ac.uk/fun/nov-06/FunPm.ppt</a:t>
            </a:r>
          </a:p>
          <a:p>
            <a:endParaRPr lang="en-US" dirty="0"/>
          </a:p>
          <a:p>
            <a:r>
              <a:rPr lang="en-US" b="1" dirty="0">
                <a:effectLst/>
              </a:rPr>
              <a:t>What's new in C# 7</a:t>
            </a:r>
            <a:endParaRPr lang="en-US" dirty="0"/>
          </a:p>
          <a:p>
            <a:r>
              <a:rPr lang="en-US" dirty="0"/>
              <a:t>https://docs.microsoft.com/en-us/dotnet/csharp/whats-new/csharp-7</a:t>
            </a:r>
          </a:p>
          <a:p>
            <a:endParaRPr lang="en-US" dirty="0"/>
          </a:p>
          <a:p>
            <a:r>
              <a:rPr lang="en-US" b="1" dirty="0"/>
              <a:t>New Features in C# 7.0</a:t>
            </a:r>
            <a:endParaRPr lang="en-US" b="0" dirty="0"/>
          </a:p>
          <a:p>
            <a:r>
              <a:rPr lang="en-US" b="0" dirty="0"/>
              <a:t>https://blogs.msdn.microsoft.com/dotnet/2017/03/09/new-features-in-c-7-0/</a:t>
            </a:r>
          </a:p>
          <a:p>
            <a:r>
              <a:rPr lang="en-US" b="0" dirty="0"/>
              <a:t>“</a:t>
            </a:r>
          </a:p>
          <a:p>
            <a:pPr marL="171450" indent="-171450">
              <a:buFont typeface="Arial" panose="020B0604020202020204" pitchFamily="34" charset="0"/>
              <a:buChar char="•"/>
            </a:pPr>
            <a:r>
              <a:rPr lang="en-US" b="1" dirty="0"/>
              <a:t>Out variables</a:t>
            </a:r>
            <a:r>
              <a:rPr lang="en-US" b="0" dirty="0"/>
              <a:t> </a:t>
            </a:r>
            <a:r>
              <a:rPr lang="en-US" b="0" dirty="0">
                <a:sym typeface="Wingdings" panose="05000000000000000000" pitchFamily="2" charset="2"/>
              </a:rPr>
              <a:t> </a:t>
            </a:r>
            <a:r>
              <a:rPr lang="en-US" b="0" dirty="0"/>
              <a:t>https://github.com/dotnet/roslyn/blob/master/docs/features/outvar.md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Pattern matching, Is-expressions</a:t>
            </a:r>
            <a:r>
              <a:rPr lang="en-US" b="0" dirty="0"/>
              <a:t> </a:t>
            </a:r>
            <a:r>
              <a:rPr lang="en-US" b="1" dirty="0"/>
              <a:t>and Switch statements with patterns</a:t>
            </a:r>
            <a:r>
              <a:rPr lang="en-US" b="0" dirty="0"/>
              <a:t> </a:t>
            </a:r>
            <a:r>
              <a:rPr lang="en-US" b="0" dirty="0">
                <a:sym typeface="Wingdings" panose="05000000000000000000" pitchFamily="2" charset="2"/>
              </a:rPr>
              <a:t> </a:t>
            </a:r>
            <a:r>
              <a:rPr lang="es-ES" dirty="0"/>
              <a:t>https://github.com/dotnet/roslyn/blob/master/docs/features/patterns.md; https://docs.microsoft.com/en-us/dotnet/csharp/pattern-matching; https://docs.microsoft.com/en-us/dotnet/csharp/language-reference/keywords/is; https://docs.microsoft.com/en-us/dotnet/csharp/language-reference/keywords/switch</a:t>
            </a:r>
            <a:endParaRPr lang="en-US" b="0"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Tuples</a:t>
            </a:r>
            <a:r>
              <a:rPr lang="en-US" b="0" dirty="0"/>
              <a:t> </a:t>
            </a:r>
            <a:r>
              <a:rPr lang="en-US" b="0" dirty="0">
                <a:sym typeface="Wingdings" panose="05000000000000000000" pitchFamily="2" charset="2"/>
              </a:rPr>
              <a:t> </a:t>
            </a:r>
            <a:r>
              <a:rPr lang="es-ES" dirty="0"/>
              <a:t>https://github.com/dotnet/roslyn/blob/master/docs/features/tuples.md</a:t>
            </a:r>
            <a:endParaRPr lang="en-US" b="0" dirty="0"/>
          </a:p>
          <a:p>
            <a:pPr marL="171450" indent="-171450">
              <a:buFont typeface="Arial" panose="020B0604020202020204" pitchFamily="34" charset="0"/>
              <a:buChar char="•"/>
            </a:pPr>
            <a:r>
              <a:rPr lang="en-US" b="1" dirty="0"/>
              <a:t>Deconstruction</a:t>
            </a:r>
            <a:r>
              <a:rPr lang="en-US" b="0" dirty="0"/>
              <a:t> </a:t>
            </a:r>
            <a:r>
              <a:rPr lang="en-US" b="0" dirty="0">
                <a:sym typeface="Wingdings" panose="05000000000000000000" pitchFamily="2" charset="2"/>
              </a:rPr>
              <a:t> https://github.com/dotnet/roslyn/blob/master/docs/features/deconstruction.md</a:t>
            </a:r>
            <a:endParaRPr lang="en-US" b="0" dirty="0"/>
          </a:p>
          <a:p>
            <a:pPr marL="171450" indent="-171450">
              <a:buFont typeface="Arial" panose="020B0604020202020204" pitchFamily="34" charset="0"/>
              <a:buChar char="•"/>
            </a:pPr>
            <a:r>
              <a:rPr lang="en-US" b="1" dirty="0"/>
              <a:t>Local Functions </a:t>
            </a:r>
            <a:r>
              <a:rPr lang="en-US" b="0" dirty="0">
                <a:sym typeface="Wingdings" panose="05000000000000000000" pitchFamily="2" charset="2"/>
              </a:rPr>
              <a:t> https://github.com/dotnet/roslyn/blob/master/docs/features/local-functions.md</a:t>
            </a:r>
            <a:endParaRPr lang="en-US" b="0" dirty="0"/>
          </a:p>
          <a:p>
            <a:pPr marL="171450" indent="-171450">
              <a:buFont typeface="Arial" panose="020B0604020202020204" pitchFamily="34" charset="0"/>
              <a:buChar char="•"/>
            </a:pPr>
            <a:r>
              <a:rPr lang="en-US" b="1" dirty="0"/>
              <a:t>Literal improvements</a:t>
            </a:r>
          </a:p>
          <a:p>
            <a:pPr marL="171450" indent="-171450">
              <a:buFont typeface="Arial" panose="020B0604020202020204" pitchFamily="34" charset="0"/>
              <a:buChar char="•"/>
            </a:pPr>
            <a:r>
              <a:rPr lang="en-US" b="1" dirty="0"/>
              <a:t>Ref returns and locals</a:t>
            </a:r>
          </a:p>
          <a:p>
            <a:pPr marL="171450" indent="-171450">
              <a:buFont typeface="Arial" panose="020B0604020202020204" pitchFamily="34" charset="0"/>
              <a:buChar char="•"/>
            </a:pPr>
            <a:r>
              <a:rPr lang="en-US" b="1" dirty="0"/>
              <a:t>Generalized </a:t>
            </a:r>
            <a:r>
              <a:rPr lang="en-US" b="1" dirty="0" err="1"/>
              <a:t>async</a:t>
            </a:r>
            <a:r>
              <a:rPr lang="en-US" b="1" dirty="0"/>
              <a:t> return types</a:t>
            </a:r>
            <a:r>
              <a:rPr lang="en-US" b="0" dirty="0"/>
              <a:t> </a:t>
            </a:r>
            <a:r>
              <a:rPr lang="en-US" b="0" dirty="0">
                <a:sym typeface="Wingdings" panose="05000000000000000000" pitchFamily="2" charset="2"/>
              </a:rPr>
              <a:t> https://github.com/dotnet/roslyn/blob/master/docs/features/task-types.md</a:t>
            </a:r>
            <a:endParaRPr lang="en-US" b="0"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More expression bodied members </a:t>
            </a:r>
            <a:r>
              <a:rPr lang="en-US" b="1" dirty="0">
                <a:sym typeface="Wingdings" panose="05000000000000000000" pitchFamily="2" charset="2"/>
              </a:rPr>
              <a:t> </a:t>
            </a:r>
            <a:r>
              <a:rPr lang="en-US" b="0" dirty="0"/>
              <a:t>https://docs.microsoft.com/en-us/dotnet/csharp/programming-guide/statements-expressions-operators/expression-bodied-members</a:t>
            </a:r>
            <a:endParaRPr lang="en-US" b="1" dirty="0"/>
          </a:p>
          <a:p>
            <a:pPr marL="171450" indent="-171450">
              <a:buFont typeface="Arial" panose="020B0604020202020204" pitchFamily="34" charset="0"/>
              <a:buChar char="•"/>
            </a:pPr>
            <a:r>
              <a:rPr lang="en-US" b="1" dirty="0"/>
              <a:t>Throw expressions </a:t>
            </a:r>
            <a:r>
              <a:rPr lang="en-US" b="0" dirty="0">
                <a:sym typeface="Wingdings" panose="05000000000000000000" pitchFamily="2" charset="2"/>
              </a:rPr>
              <a:t> https://github.com/dotnet/roslyn/blob/master/docs/features/throwexpr.md</a:t>
            </a:r>
            <a:endParaRPr lang="en-US" b="0" dirty="0"/>
          </a:p>
          <a:p>
            <a:r>
              <a:rPr lang="en-US" b="0" dirty="0"/>
              <a:t>“</a:t>
            </a:r>
          </a:p>
          <a:p>
            <a:endParaRPr lang="en-US" b="0" dirty="0"/>
          </a:p>
          <a:p>
            <a:r>
              <a:rPr lang="en-US" b="1" dirty="0">
                <a:effectLst/>
              </a:rPr>
              <a:t>What's new in C# 7.1</a:t>
            </a:r>
            <a:endParaRPr lang="en-US" b="0" dirty="0"/>
          </a:p>
          <a:p>
            <a:r>
              <a:rPr lang="en-US" b="0" dirty="0"/>
              <a:t>https://docs.microsoft.com/en-us/dotnet/csharp/whats-new/csharp-7-1</a:t>
            </a:r>
          </a:p>
          <a:p>
            <a:r>
              <a:rPr lang="en-US" b="0" dirty="0"/>
              <a:t>“</a:t>
            </a:r>
          </a:p>
          <a:p>
            <a:r>
              <a:rPr lang="en-US" dirty="0">
                <a:effectLst/>
              </a:rPr>
              <a:t>The C# compiler supports C# 7.1 starting with Visual Studio 2017 version 15.3, or the .NET Core SDK 2.0. However, the 7.1 features are turned off by default.</a:t>
            </a:r>
          </a:p>
          <a:p>
            <a:endParaRPr lang="en-US" b="0" dirty="0"/>
          </a:p>
          <a:p>
            <a:r>
              <a:rPr lang="en-US" b="1" dirty="0" err="1">
                <a:effectLst/>
              </a:rPr>
              <a:t>Async</a:t>
            </a:r>
            <a:r>
              <a:rPr lang="en-US" b="1" dirty="0">
                <a:effectLst/>
              </a:rPr>
              <a:t> main </a:t>
            </a:r>
            <a:r>
              <a:rPr lang="en-US" b="0" dirty="0">
                <a:effectLst/>
                <a:sym typeface="Wingdings" panose="05000000000000000000" pitchFamily="2" charset="2"/>
              </a:rPr>
              <a:t>  https://docs.microsoft.com/en-us/dotnet/csharp/whats-new/csharp-7-1#async-main</a:t>
            </a:r>
          </a:p>
          <a:p>
            <a:r>
              <a:rPr lang="en-US" b="1" dirty="0">
                <a:effectLst/>
                <a:sym typeface="Wingdings" panose="05000000000000000000" pitchFamily="2" charset="2"/>
              </a:rPr>
              <a:t>Default literal expressions </a:t>
            </a:r>
            <a:r>
              <a:rPr lang="en-US" b="0" dirty="0">
                <a:effectLst/>
                <a:sym typeface="Wingdings" panose="05000000000000000000" pitchFamily="2" charset="2"/>
              </a:rPr>
              <a:t> https://docs.microsoft.com/en-us/dotnet/csharp/whats-new/csharp-7-1#default-literal-expressions</a:t>
            </a:r>
          </a:p>
          <a:p>
            <a:r>
              <a:rPr lang="en-US" b="1" dirty="0">
                <a:effectLst/>
              </a:rPr>
              <a:t>Inferred tuple element names </a:t>
            </a:r>
            <a:r>
              <a:rPr lang="en-US" b="0" dirty="0">
                <a:effectLst/>
                <a:sym typeface="Wingdings" panose="05000000000000000000" pitchFamily="2" charset="2"/>
              </a:rPr>
              <a:t> https://docs.microsoft.com/en-us/dotnet/csharp/whats-new/csharp-7-1#inferred-tuple-element-names</a:t>
            </a:r>
            <a:endParaRPr lang="en-US" b="0" dirty="0"/>
          </a:p>
          <a:p>
            <a:r>
              <a:rPr lang="en-US" b="0" dirty="0"/>
              <a:t>“</a:t>
            </a:r>
          </a:p>
          <a:p>
            <a:endParaRPr lang="en-US" b="0" dirty="0"/>
          </a:p>
          <a:p>
            <a:r>
              <a:rPr lang="es-ES" b="1" dirty="0"/>
              <a:t>Visual Studio 2017 </a:t>
            </a:r>
            <a:r>
              <a:rPr lang="es-ES" b="1" dirty="0" err="1"/>
              <a:t>Release</a:t>
            </a:r>
            <a:r>
              <a:rPr lang="es-ES" b="1" dirty="0"/>
              <a:t> Notes</a:t>
            </a:r>
            <a:endParaRPr lang="en-US" b="0" dirty="0"/>
          </a:p>
          <a:p>
            <a:r>
              <a:rPr lang="en-US" b="0" dirty="0"/>
              <a:t>https://www.visualstudio.com/en-us/news/releasenotes/vs2017-relnotes</a:t>
            </a:r>
          </a:p>
          <a:p>
            <a:endParaRPr lang="en-US" b="0" dirty="0"/>
          </a:p>
          <a:p>
            <a:r>
              <a:rPr lang="es-ES" b="1" dirty="0"/>
              <a:t>C# </a:t>
            </a:r>
            <a:r>
              <a:rPr lang="es-ES" b="1" dirty="0" err="1"/>
              <a:t>Language</a:t>
            </a:r>
            <a:r>
              <a:rPr lang="es-ES" b="1" dirty="0"/>
              <a:t> </a:t>
            </a:r>
            <a:r>
              <a:rPr lang="es-ES" b="1" dirty="0" err="1"/>
              <a:t>Proposals</a:t>
            </a:r>
            <a:endParaRPr lang="en-US" b="0" dirty="0"/>
          </a:p>
          <a:p>
            <a:r>
              <a:rPr lang="en-US" b="0" dirty="0"/>
              <a:t>https://github.com/dotnet/csharplang/tree/master/proposals</a:t>
            </a:r>
          </a:p>
          <a:p>
            <a:r>
              <a:rPr lang="en-US" b="0" dirty="0"/>
              <a:t>https://github.com/dotnet/csharplang/tree/master/proposals/csharp-7.2</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01008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a:t>
            </a:r>
            <a:r>
              <a:rPr lang="es-ES" b="1" dirty="0"/>
              <a:t> </a:t>
            </a:r>
            <a:r>
              <a:rPr lang="es-ES" b="1" dirty="0" err="1"/>
              <a:t>Delegates</a:t>
            </a:r>
            <a:r>
              <a:rPr lang="es-ES" b="1" dirty="0"/>
              <a:t> (C# </a:t>
            </a:r>
            <a:r>
              <a:rPr lang="es-ES" b="1" dirty="0" err="1"/>
              <a:t>Programming</a:t>
            </a:r>
            <a:r>
              <a:rPr lang="es-ES" b="1" dirty="0"/>
              <a:t> </a:t>
            </a:r>
            <a:r>
              <a:rPr lang="es-ES" b="1" dirty="0" err="1"/>
              <a:t>Guide</a:t>
            </a:r>
            <a:r>
              <a:rPr lang="es-ES" b="1" dirty="0"/>
              <a:t>)</a:t>
            </a:r>
          </a:p>
          <a:p>
            <a:r>
              <a:rPr lang="es-ES" dirty="0"/>
              <a:t>https://msdn.microsoft.com/en-us/library/sx2bwtw7.aspx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69147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332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Covariance</a:t>
            </a:r>
            <a:r>
              <a:rPr lang="es-ES" b="1" dirty="0"/>
              <a:t> and </a:t>
            </a:r>
            <a:r>
              <a:rPr lang="es-ES" b="1" dirty="0" err="1"/>
              <a:t>Contravariance</a:t>
            </a:r>
            <a:r>
              <a:rPr lang="es-ES" b="1" dirty="0"/>
              <a:t> FAQ</a:t>
            </a:r>
            <a:endParaRPr lang="es-ES" dirty="0"/>
          </a:p>
          <a:p>
            <a:r>
              <a:rPr lang="es-ES" dirty="0"/>
              <a:t>http://blogs.msdn.com/b/csharpfaq/archive/2010/02/16/covariance-and-contravariance-faq.aspx </a:t>
            </a:r>
          </a:p>
          <a:p>
            <a:r>
              <a:rPr lang="es-ES" dirty="0"/>
              <a:t>“</a:t>
            </a:r>
          </a:p>
          <a:p>
            <a:r>
              <a:rPr lang="en-US" dirty="0"/>
              <a:t>In C#, covariance and </a:t>
            </a:r>
            <a:r>
              <a:rPr lang="en-US" dirty="0" err="1"/>
              <a:t>contravariance</a:t>
            </a:r>
            <a:r>
              <a:rPr lang="en-US" dirty="0"/>
              <a:t> enable implicit reference conversion for array types, delegate types, and generic type arguments. Covariance preserves </a:t>
            </a:r>
            <a:r>
              <a:rPr lang="en-US" dirty="0">
                <a:hlinkClick r:id="rId3"/>
              </a:rPr>
              <a:t>assignment compatibility</a:t>
            </a:r>
            <a:r>
              <a:rPr lang="en-US" dirty="0"/>
              <a:t> and </a:t>
            </a:r>
            <a:r>
              <a:rPr lang="en-US" dirty="0" err="1"/>
              <a:t>contravariance</a:t>
            </a:r>
            <a:r>
              <a:rPr lang="en-US" dirty="0"/>
              <a:t> reverses it. </a:t>
            </a:r>
          </a:p>
          <a:p>
            <a:endParaRPr lang="en-US" dirty="0"/>
          </a:p>
          <a:p>
            <a:r>
              <a:rPr lang="en-US" dirty="0"/>
              <a:t>In C#, variance is supported in the following scenarios:</a:t>
            </a:r>
          </a:p>
          <a:p>
            <a:r>
              <a:rPr lang="en-US" dirty="0"/>
              <a:t>Covariance in arrays (since C# 1.0) </a:t>
            </a:r>
          </a:p>
          <a:p>
            <a:r>
              <a:rPr lang="en-US" dirty="0"/>
              <a:t>Covariance and </a:t>
            </a:r>
            <a:r>
              <a:rPr lang="en-US" dirty="0" err="1"/>
              <a:t>contravariance</a:t>
            </a:r>
            <a:r>
              <a:rPr lang="en-US" dirty="0"/>
              <a:t> in delegates, also known as “method group variance” (since C# 2.0) </a:t>
            </a:r>
          </a:p>
          <a:p>
            <a:r>
              <a:rPr lang="en-US" dirty="0"/>
              <a:t>Variance for generic type parameters in interfaces and delegates (since C# 4.0) </a:t>
            </a:r>
            <a:endParaRPr lang="es-ES" dirty="0"/>
          </a:p>
          <a:p>
            <a:r>
              <a:rPr lang="es-ES" dirty="0"/>
              <a:t>“</a:t>
            </a:r>
          </a:p>
          <a:p>
            <a:endParaRPr lang="es-ES" dirty="0"/>
          </a:p>
          <a:p>
            <a:r>
              <a:rPr lang="en-US" b="1" dirty="0"/>
              <a:t>Using Variance in Delegates (C# and Visual Basic)</a:t>
            </a:r>
            <a:endParaRPr lang="es-ES" dirty="0"/>
          </a:p>
          <a:p>
            <a:r>
              <a:rPr lang="es-ES" dirty="0"/>
              <a:t>https://msdn.microsoft.com/en-us/library/ms173174.aspx</a:t>
            </a:r>
          </a:p>
          <a:p>
            <a:endParaRPr lang="es-ES" dirty="0"/>
          </a:p>
          <a:p>
            <a:r>
              <a:rPr lang="en-US" b="1" dirty="0"/>
              <a:t>Variance in Delegates (C# and Visual Basic)</a:t>
            </a:r>
            <a:endParaRPr lang="es-ES" dirty="0"/>
          </a:p>
          <a:p>
            <a:r>
              <a:rPr lang="es-ES" dirty="0"/>
              <a:t>https://msdn.microsoft.com/en-us/library/dd233060.aspx</a:t>
            </a:r>
          </a:p>
          <a:p>
            <a:r>
              <a:rPr lang="es-ES" dirty="0"/>
              <a:t>“</a:t>
            </a:r>
          </a:p>
          <a:p>
            <a:r>
              <a:rPr lang="en-US" dirty="0"/>
              <a:t>NET Framework 3.5 and Visual Studio 2008 introduced variance support for matching method signatures with delegate types in all delegates in C# and Visual Basic. This means that you can assign to delegates not only methods that have matching signatures, but also methods that return more derived types (covariance) or that accept parameters that have less derived types (</a:t>
            </a:r>
            <a:r>
              <a:rPr lang="en-US" dirty="0" err="1"/>
              <a:t>contravariance</a:t>
            </a:r>
            <a:r>
              <a:rPr lang="en-US" dirty="0"/>
              <a:t>) than that specified by the delegate type. This includes both generic and non-generic delegates.</a:t>
            </a:r>
          </a:p>
          <a:p>
            <a:endParaRPr lang="en-US" dirty="0"/>
          </a:p>
          <a:p>
            <a:r>
              <a:rPr lang="en-US" dirty="0"/>
              <a:t>In .NET Framework 4, you can enable implicit conversion between delegates, so that generic delegates that have different types specified by generic type parameters can be assigned to each other, if the types are inherited from each other as required by variance.</a:t>
            </a:r>
          </a:p>
          <a:p>
            <a:r>
              <a:rPr lang="en-US" dirty="0"/>
              <a:t>To enable implicit conversion, you must explicitly declare generic parameters in a delegate as covariant or contravariant by using the </a:t>
            </a:r>
            <a:r>
              <a:rPr lang="en-US" b="1" dirty="0"/>
              <a:t>in</a:t>
            </a:r>
            <a:r>
              <a:rPr lang="en-US" dirty="0"/>
              <a:t> or </a:t>
            </a:r>
            <a:r>
              <a:rPr lang="en-US" b="1" dirty="0"/>
              <a:t>out</a:t>
            </a:r>
            <a:r>
              <a:rPr lang="en-US" dirty="0"/>
              <a:t> keyword.</a:t>
            </a:r>
            <a:endParaRPr lang="es-ES" dirty="0"/>
          </a:p>
          <a:p>
            <a:r>
              <a:rPr lang="es-ES" dirty="0"/>
              <a:t>“</a:t>
            </a:r>
          </a:p>
          <a:p>
            <a:endParaRPr lang="es-ES" dirty="0"/>
          </a:p>
          <a:p>
            <a:r>
              <a:rPr lang="en-US" b="1" dirty="0"/>
              <a:t>Using Variance for </a:t>
            </a:r>
            <a:r>
              <a:rPr lang="en-US" b="1" dirty="0" err="1"/>
              <a:t>Func</a:t>
            </a:r>
            <a:r>
              <a:rPr lang="en-US" b="1" dirty="0"/>
              <a:t> and Action Generic Delegates (C# and Visual Basic)</a:t>
            </a:r>
            <a:endParaRPr lang="es-ES" dirty="0"/>
          </a:p>
          <a:p>
            <a:r>
              <a:rPr lang="es-ES" dirty="0"/>
              <a:t>https://msdn.microsoft.com/en-us/library/dd465122.aspx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46966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dynamic</a:t>
            </a:r>
            <a:r>
              <a:rPr lang="es-ES" b="1" dirty="0"/>
              <a:t> (C# Reference)</a:t>
            </a:r>
            <a:endParaRPr lang="es-ES" dirty="0"/>
          </a:p>
          <a:p>
            <a:r>
              <a:rPr lang="es-ES" dirty="0"/>
              <a:t>https://msdn.microsoft.com/en-us/library/dd264741.aspx</a:t>
            </a:r>
          </a:p>
          <a:p>
            <a:r>
              <a:rPr lang="es-ES" dirty="0"/>
              <a:t>“</a:t>
            </a:r>
          </a:p>
          <a:p>
            <a:r>
              <a:rPr lang="en-US" b="1" dirty="0"/>
              <a:t>dynamic</a:t>
            </a:r>
            <a:r>
              <a:rPr lang="en-US" dirty="0"/>
              <a:t> exists only at compile time, not at run time.</a:t>
            </a:r>
          </a:p>
          <a:p>
            <a:endParaRPr lang="en-US" dirty="0"/>
          </a:p>
          <a:p>
            <a:r>
              <a:rPr lang="en-US" dirty="0"/>
              <a:t>The dynamic language runtime (DLR) is a new API in .NET Framework 4. It provides the infrastructure that supports the </a:t>
            </a:r>
            <a:r>
              <a:rPr lang="en-US" b="1" dirty="0"/>
              <a:t>dynamic</a:t>
            </a:r>
            <a:r>
              <a:rPr lang="en-US" dirty="0"/>
              <a:t> type in C#, and also the implementation of dynamic programming languages such as </a:t>
            </a:r>
            <a:r>
              <a:rPr lang="en-US" dirty="0" err="1"/>
              <a:t>IronPython</a:t>
            </a:r>
            <a:r>
              <a:rPr lang="en-US" dirty="0"/>
              <a:t> and </a:t>
            </a:r>
            <a:r>
              <a:rPr lang="en-US" dirty="0" err="1"/>
              <a:t>IronRuby</a:t>
            </a:r>
            <a:r>
              <a:rPr lang="en-US" dirty="0"/>
              <a:t>.</a:t>
            </a:r>
            <a:endParaRPr lang="es-ES" dirty="0"/>
          </a:p>
          <a:p>
            <a:r>
              <a:rPr lang="es-ES" dirty="0"/>
              <a:t>“</a:t>
            </a:r>
          </a:p>
          <a:p>
            <a:endParaRPr lang="es-ES" dirty="0"/>
          </a:p>
          <a:p>
            <a:r>
              <a:rPr lang="es-ES" b="1" dirty="0"/>
              <a:t>Dynamic </a:t>
            </a:r>
            <a:r>
              <a:rPr lang="es-ES" b="1" dirty="0" err="1"/>
              <a:t>Language</a:t>
            </a:r>
            <a:r>
              <a:rPr lang="es-ES" b="1" dirty="0"/>
              <a:t> </a:t>
            </a:r>
            <a:r>
              <a:rPr lang="es-ES" b="1" dirty="0" err="1"/>
              <a:t>Runtime</a:t>
            </a:r>
            <a:r>
              <a:rPr lang="es-ES" b="1" dirty="0"/>
              <a:t> </a:t>
            </a:r>
            <a:r>
              <a:rPr lang="es-ES" b="1" dirty="0" err="1"/>
              <a:t>Overview</a:t>
            </a:r>
            <a:endParaRPr lang="es-ES" b="1" dirty="0"/>
          </a:p>
          <a:p>
            <a:r>
              <a:rPr lang="es-ES" dirty="0"/>
              <a:t>https://msdn.microsoft.com/en-us/library/dd233052.aspx</a:t>
            </a:r>
          </a:p>
          <a:p>
            <a:r>
              <a:rPr lang="es-ES" dirty="0"/>
              <a:t>“</a:t>
            </a:r>
          </a:p>
          <a:p>
            <a:r>
              <a:rPr lang="en-US" dirty="0"/>
              <a:t>The </a:t>
            </a:r>
            <a:r>
              <a:rPr lang="en-US" i="1" dirty="0"/>
              <a:t>dynamic language runtime</a:t>
            </a:r>
            <a:r>
              <a:rPr lang="en-US" dirty="0"/>
              <a:t> (DLR) is a runtime environment that adds a set of services for dynamic languages to the common language runtime (CLR). The DLR makes it easier to develop dynamic languages to run on the .NET Framework and to add dynamic features to statically typed languages.</a:t>
            </a:r>
          </a:p>
          <a:p>
            <a:r>
              <a:rPr lang="en-US" dirty="0"/>
              <a:t>Dynamic languages can identify the type of an object at run time, whereas in statically typed languages such as C# and Visual Basic (when you use </a:t>
            </a:r>
            <a:r>
              <a:rPr lang="en-US" b="1" dirty="0"/>
              <a:t>Option Explicit On</a:t>
            </a:r>
            <a:r>
              <a:rPr lang="en-US" dirty="0"/>
              <a:t>) you must specify object types at design time. Examples of dynamic languages are Lisp, Smalltalk, JavaScript, PHP, Ruby, Python, ColdFusion, </a:t>
            </a:r>
            <a:r>
              <a:rPr lang="en-US" dirty="0" err="1"/>
              <a:t>Lua</a:t>
            </a:r>
            <a:r>
              <a:rPr lang="en-US" dirty="0"/>
              <a:t>, Cobra, and Groovy.</a:t>
            </a:r>
          </a:p>
          <a:p>
            <a:endParaRPr lang="en-US" dirty="0"/>
          </a:p>
          <a:p>
            <a:r>
              <a:rPr lang="en-US" dirty="0"/>
              <a:t>Examples of languages developed by using the DLR include the following:</a:t>
            </a:r>
          </a:p>
          <a:p>
            <a:pPr marL="171450" indent="-171450">
              <a:buFont typeface="Arial" panose="020B0604020202020204" pitchFamily="34" charset="0"/>
              <a:buChar char="•"/>
            </a:pPr>
            <a:r>
              <a:rPr lang="en-US" dirty="0" err="1"/>
              <a:t>IronPython</a:t>
            </a:r>
            <a:r>
              <a:rPr lang="en-US" dirty="0"/>
              <a:t>. Available as open-source software from the </a:t>
            </a:r>
            <a:r>
              <a:rPr lang="en-US" dirty="0" err="1">
                <a:hlinkClick r:id="rId3"/>
              </a:rPr>
              <a:t>CodePlex</a:t>
            </a:r>
            <a:r>
              <a:rPr lang="en-US" dirty="0"/>
              <a:t> Web site.</a:t>
            </a:r>
          </a:p>
          <a:p>
            <a:pPr marL="171450" indent="-171450">
              <a:buFont typeface="Arial" panose="020B0604020202020204" pitchFamily="34" charset="0"/>
              <a:buChar char="•"/>
            </a:pPr>
            <a:r>
              <a:rPr lang="en-US" dirty="0" err="1"/>
              <a:t>IronRuby</a:t>
            </a:r>
            <a:r>
              <a:rPr lang="en-US" dirty="0"/>
              <a:t>. Available as open-source software from the </a:t>
            </a:r>
            <a:r>
              <a:rPr lang="en-US" dirty="0" err="1">
                <a:hlinkClick r:id="rId4"/>
              </a:rPr>
              <a:t>RubyForge</a:t>
            </a:r>
            <a:r>
              <a:rPr lang="en-US" dirty="0"/>
              <a:t> Web site.</a:t>
            </a:r>
          </a:p>
          <a:p>
            <a:r>
              <a:rPr lang="es-ES" dirty="0"/>
              <a:t>“</a:t>
            </a:r>
          </a:p>
          <a:p>
            <a:endParaRPr lang="es-ES" dirty="0"/>
          </a:p>
          <a:p>
            <a:r>
              <a:rPr lang="en-US" b="1" dirty="0"/>
              <a:t>Cutting Edge - Using the Dynamic Keyword in C# 4.0</a:t>
            </a:r>
            <a:endParaRPr lang="es-ES" dirty="0"/>
          </a:p>
          <a:p>
            <a:r>
              <a:rPr lang="es-ES" dirty="0"/>
              <a:t>https://msdn.microsoft.com/en-us/magazine/ee336309.aspx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1422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LINQ (</a:t>
            </a:r>
            <a:r>
              <a:rPr lang="es-ES" b="1" dirty="0" err="1"/>
              <a:t>Language-Integrated</a:t>
            </a:r>
            <a:r>
              <a:rPr lang="es-ES" b="1" dirty="0"/>
              <a:t> </a:t>
            </a:r>
            <a:r>
              <a:rPr lang="es-ES" b="1" dirty="0" err="1"/>
              <a:t>Query</a:t>
            </a:r>
            <a:r>
              <a:rPr lang="es-ES" b="1" dirty="0"/>
              <a:t>)</a:t>
            </a:r>
          </a:p>
          <a:p>
            <a:r>
              <a:rPr lang="es-ES" dirty="0"/>
              <a:t>http://msdn.microsoft.com/en-us/library/bb397926.aspx</a:t>
            </a:r>
          </a:p>
          <a:p>
            <a:endParaRPr lang="es-ES" dirty="0"/>
          </a:p>
          <a:p>
            <a:r>
              <a:rPr lang="es-ES" b="1" dirty="0"/>
              <a:t>LINQ </a:t>
            </a:r>
            <a:r>
              <a:rPr lang="es-ES" b="1" dirty="0" err="1"/>
              <a:t>Query</a:t>
            </a:r>
            <a:r>
              <a:rPr lang="es-ES" b="1" dirty="0"/>
              <a:t>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http://msdn.microsoft.com/en-us/library/bb397676.aspx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92239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Introduction</a:t>
            </a:r>
            <a:r>
              <a:rPr lang="es-ES" b="1" dirty="0"/>
              <a:t> to PLINQ</a:t>
            </a:r>
            <a:endParaRPr lang="es-ES" dirty="0"/>
          </a:p>
          <a:p>
            <a:r>
              <a:rPr lang="es-ES" dirty="0"/>
              <a:t>https://msdn.microsoft.com/en-us/library/dd997425(v=vs.110).aspx</a:t>
            </a:r>
          </a:p>
          <a:p>
            <a:r>
              <a:rPr lang="es-ES" dirty="0"/>
              <a:t>“</a:t>
            </a:r>
          </a:p>
          <a:p>
            <a:r>
              <a:rPr lang="en-US" dirty="0"/>
              <a:t>PLINQ queries, just like sequential LINQ queries, operate on any in-memory </a:t>
            </a:r>
            <a:r>
              <a:rPr lang="en-US" dirty="0" err="1">
                <a:hlinkClick r:id="rId3"/>
              </a:rPr>
              <a:t>IEnumerable</a:t>
            </a:r>
            <a:r>
              <a:rPr lang="en-US" dirty="0"/>
              <a:t> or </a:t>
            </a:r>
            <a:r>
              <a:rPr lang="en-US" dirty="0" err="1">
                <a:hlinkClick r:id="rId4"/>
              </a:rPr>
              <a:t>IEnumerable</a:t>
            </a:r>
            <a:r>
              <a:rPr lang="en-US" dirty="0">
                <a:hlinkClick r:id="rId4"/>
              </a:rPr>
              <a:t>&lt;T&gt;</a:t>
            </a:r>
            <a:r>
              <a:rPr lang="en-US" dirty="0"/>
              <a:t> data source, and have deferred execution, which means they do not begin executing until the query is enumerated. The primary difference is that PLINQ attempts to make full use of all the processors on the system. It does this by partitioning the data source into segments, and then executing the query on each segment on separate worker threads in parallel on multiple processors. In many cases, parallel execution means that the query runs significantly faster. </a:t>
            </a:r>
            <a:endParaRPr lang="es-ES" dirty="0"/>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25561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is a functional programming language</a:t>
            </a:r>
          </a:p>
          <a:p>
            <a:r>
              <a:rPr lang="en-US" dirty="0"/>
              <a:t>http://sneezy.cs.nott.ac.uk/fun/nov-06/FunPm.ppt</a:t>
            </a:r>
          </a:p>
          <a:p>
            <a:r>
              <a:rPr lang="en-US" dirty="0"/>
              <a:t>“</a:t>
            </a:r>
          </a:p>
          <a:p>
            <a:r>
              <a:rPr lang="en-GB" altLang="es-ES" sz="1000" dirty="0"/>
              <a:t>C# 2.0 introduces </a:t>
            </a:r>
            <a:r>
              <a:rPr lang="en-GB" altLang="es-ES" sz="1000" i="1" dirty="0"/>
              <a:t>iterators, </a:t>
            </a:r>
            <a:r>
              <a:rPr lang="en-GB" altLang="es-ES" sz="1000" dirty="0"/>
              <a:t>easing task of implementing </a:t>
            </a:r>
            <a:r>
              <a:rPr lang="en-GB" altLang="es-ES" sz="1000" dirty="0" err="1"/>
              <a:t>IEnumerable</a:t>
            </a:r>
            <a:r>
              <a:rPr lang="en-GB" altLang="es-ES" sz="1000" dirty="0"/>
              <a:t> e.g.</a:t>
            </a:r>
            <a:br>
              <a:rPr lang="en-GB" altLang="es-ES" i="1" dirty="0"/>
            </a:br>
            <a:r>
              <a:rPr lang="en-GB" altLang="es-ES" i="1"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a:t>
            </a:r>
            <a:r>
              <a:rPr lang="en-GB" altLang="es-ES" sz="900" dirty="0" err="1">
                <a:solidFill>
                  <a:schemeClr val="tx2"/>
                </a:solidFill>
              </a:rPr>
              <a:t>UpAndDown</a:t>
            </a:r>
            <a:r>
              <a:rPr lang="en-GB" altLang="es-ES" sz="900" dirty="0">
                <a:solidFill>
                  <a:schemeClr val="tx2"/>
                </a:solidFill>
              </a:rPr>
              <a:t>(</a:t>
            </a:r>
            <a:r>
              <a:rPr lang="en-GB" altLang="es-ES" sz="900" dirty="0" err="1">
                <a:solidFill>
                  <a:schemeClr val="tx2"/>
                </a:solidFill>
              </a:rPr>
              <a:t>int</a:t>
            </a:r>
            <a:r>
              <a:rPr lang="en-GB" altLang="es-ES" sz="900" dirty="0">
                <a:solidFill>
                  <a:schemeClr val="tx2"/>
                </a:solidFill>
              </a:rPr>
              <a:t> bottom, </a:t>
            </a:r>
            <a:r>
              <a:rPr lang="en-GB" altLang="es-ES" sz="900" dirty="0" err="1">
                <a:solidFill>
                  <a:schemeClr val="tx2"/>
                </a:solidFill>
              </a:rPr>
              <a:t>int</a:t>
            </a:r>
            <a:r>
              <a:rPr lang="en-GB" altLang="es-ES" sz="900" dirty="0">
                <a:solidFill>
                  <a:schemeClr val="tx2"/>
                </a:solidFill>
              </a:rPr>
              <a:t> top)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bottom; i &lt; top; i++) { yield return i;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j = top; j &gt;= bottom; j--) { yield return j; }</a:t>
            </a:r>
            <a:br>
              <a:rPr lang="en-GB" altLang="es-ES" sz="900" dirty="0">
                <a:solidFill>
                  <a:schemeClr val="tx2"/>
                </a:solidFill>
              </a:rPr>
            </a:br>
            <a:r>
              <a:rPr lang="en-GB" altLang="es-ES" sz="900" dirty="0">
                <a:solidFill>
                  <a:schemeClr val="tx2"/>
                </a:solidFill>
              </a:rPr>
              <a:t>   }</a:t>
            </a:r>
          </a:p>
          <a:p>
            <a:endParaRPr lang="en-GB" altLang="es-ES" sz="900" dirty="0">
              <a:solidFill>
                <a:schemeClr val="tx2"/>
              </a:solidFill>
            </a:endParaRPr>
          </a:p>
          <a:p>
            <a:r>
              <a:rPr lang="en-GB" altLang="es-ES" sz="1000" dirty="0"/>
              <a:t>Iterators can mimic functional-style streams. They can be infinite:</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Evens()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0; true; i += 2) { yield return i; } }</a:t>
            </a:r>
          </a:p>
          <a:p>
            <a:endParaRPr lang="en-GB" altLang="es-ES" sz="900" dirty="0">
              <a:solidFill>
                <a:schemeClr val="tx2"/>
              </a:solidFill>
            </a:endParaRPr>
          </a:p>
          <a:p>
            <a:r>
              <a:rPr lang="en-GB" altLang="es-ES" sz="1000" dirty="0"/>
              <a:t>The </a:t>
            </a:r>
            <a:r>
              <a:rPr lang="en-GB" altLang="es-ES" sz="1000" dirty="0" err="1"/>
              <a:t>System.Query</a:t>
            </a:r>
            <a:r>
              <a:rPr lang="en-GB" altLang="es-ES" sz="1000" dirty="0"/>
              <a:t> library provides higher-order functions on </a:t>
            </a:r>
            <a:r>
              <a:rPr lang="en-GB" altLang="es-ES" sz="1000" dirty="0" err="1"/>
              <a:t>IEnumerable</a:t>
            </a:r>
            <a:r>
              <a:rPr lang="en-GB" altLang="es-ES" sz="1000" dirty="0"/>
              <a:t>&lt;T&gt; for map, filter, fold, append, drop, take, etc.</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&lt;T&gt; Drop(</a:t>
            </a:r>
            <a:r>
              <a:rPr lang="en-GB" altLang="es-ES" sz="900" dirty="0" err="1">
                <a:solidFill>
                  <a:schemeClr val="tx2"/>
                </a:solidFill>
              </a:rPr>
              <a:t>IEnumerable</a:t>
            </a:r>
            <a:r>
              <a:rPr lang="en-GB" altLang="es-ES" sz="900" dirty="0">
                <a:solidFill>
                  <a:schemeClr val="tx2"/>
                </a:solidFill>
              </a:rPr>
              <a:t>&lt;T&gt; </a:t>
            </a:r>
            <a:r>
              <a:rPr lang="en-GB" altLang="es-ES" sz="900" dirty="0" err="1">
                <a:solidFill>
                  <a:schemeClr val="tx2"/>
                </a:solidFill>
              </a:rPr>
              <a:t>xs</a:t>
            </a:r>
            <a:r>
              <a:rPr lang="en-GB" altLang="es-ES" sz="900" dirty="0">
                <a:solidFill>
                  <a:schemeClr val="tx2"/>
                </a:solidFill>
              </a:rPr>
              <a:t>, </a:t>
            </a:r>
            <a:r>
              <a:rPr lang="en-GB" altLang="es-ES" sz="900" dirty="0" err="1">
                <a:solidFill>
                  <a:schemeClr val="tx2"/>
                </a:solidFill>
              </a:rPr>
              <a:t>int</a:t>
            </a:r>
            <a:r>
              <a:rPr lang="en-GB" altLang="es-ES" sz="900" dirty="0">
                <a:solidFill>
                  <a:schemeClr val="tx2"/>
                </a:solidFill>
              </a:rPr>
              <a:t> n) {</a:t>
            </a:r>
            <a:br>
              <a:rPr lang="en-GB" altLang="es-ES" sz="900" dirty="0">
                <a:solidFill>
                  <a:schemeClr val="tx2"/>
                </a:solidFill>
              </a:rPr>
            </a:br>
            <a:r>
              <a:rPr lang="en-GB" altLang="es-ES" sz="900" dirty="0">
                <a:solidFill>
                  <a:schemeClr val="tx2"/>
                </a:solidFill>
              </a:rPr>
              <a:t>       </a:t>
            </a:r>
            <a:r>
              <a:rPr lang="en-GB" altLang="es-ES" sz="900" dirty="0" err="1">
                <a:solidFill>
                  <a:schemeClr val="tx2"/>
                </a:solidFill>
              </a:rPr>
              <a:t>foreach</a:t>
            </a:r>
            <a:r>
              <a:rPr lang="en-GB" altLang="es-ES" sz="900" dirty="0">
                <a:solidFill>
                  <a:schemeClr val="tx2"/>
                </a:solidFill>
              </a:rPr>
              <a:t>(T x in </a:t>
            </a:r>
            <a:r>
              <a:rPr lang="en-GB" altLang="es-ES" sz="900" dirty="0" err="1">
                <a:solidFill>
                  <a:schemeClr val="tx2"/>
                </a:solidFill>
              </a:rPr>
              <a:t>xs</a:t>
            </a:r>
            <a:r>
              <a:rPr lang="en-GB" altLang="es-ES" sz="900" dirty="0">
                <a:solidFill>
                  <a:schemeClr val="tx2"/>
                </a:solidFill>
              </a:rPr>
              <a:t>) { if (n&gt;0) n--; else yield return x; }}</a:t>
            </a:r>
          </a:p>
          <a:p>
            <a:r>
              <a:rPr lang="en-US" dirty="0"/>
              <a:t>“</a:t>
            </a:r>
          </a:p>
          <a:p>
            <a:endParaRPr lang="en-US" dirty="0"/>
          </a:p>
          <a:p>
            <a:r>
              <a:rPr lang="es-ES" b="1" dirty="0" err="1"/>
              <a:t>yield</a:t>
            </a:r>
            <a:r>
              <a:rPr lang="es-ES" b="1" dirty="0"/>
              <a:t> (C# Reference)</a:t>
            </a:r>
            <a:endParaRPr lang="en-US" dirty="0"/>
          </a:p>
          <a:p>
            <a:r>
              <a:rPr lang="en-US" dirty="0"/>
              <a:t>https://msdn.microsoft.com/en-us/library/9k7k7cf0.aspx</a:t>
            </a:r>
          </a:p>
          <a:p>
            <a:r>
              <a:rPr lang="en-US" dirty="0"/>
              <a:t>“</a:t>
            </a:r>
          </a:p>
          <a:p>
            <a:r>
              <a:rPr lang="en-US" dirty="0"/>
              <a:t>When you use the </a:t>
            </a:r>
            <a:r>
              <a:rPr lang="en-US" b="1" dirty="0"/>
              <a:t>yield</a:t>
            </a:r>
            <a:r>
              <a:rPr lang="en-US" dirty="0"/>
              <a:t> keyword in a statement, you indicate that the method, operator, or </a:t>
            </a:r>
            <a:r>
              <a:rPr lang="en-US" b="1" dirty="0"/>
              <a:t>get</a:t>
            </a:r>
            <a:r>
              <a:rPr lang="en-US" dirty="0"/>
              <a:t> </a:t>
            </a:r>
            <a:r>
              <a:rPr lang="en-US" dirty="0" err="1"/>
              <a:t>accessor</a:t>
            </a:r>
            <a:r>
              <a:rPr lang="en-US" dirty="0"/>
              <a:t> in which it appears is an iterator. Using </a:t>
            </a:r>
            <a:r>
              <a:rPr lang="en-US" b="1" dirty="0"/>
              <a:t>yield</a:t>
            </a:r>
            <a:r>
              <a:rPr lang="en-US" dirty="0"/>
              <a:t> to define an iterator removes the need for an explicit extra class (the class that holds the state for an enumeration, see </a:t>
            </a:r>
            <a:r>
              <a:rPr lang="en-US" dirty="0" err="1">
                <a:hlinkClick r:id="rId3"/>
              </a:rPr>
              <a:t>IEnumerator</a:t>
            </a:r>
            <a:r>
              <a:rPr lang="en-US" dirty="0">
                <a:hlinkClick r:id="rId3"/>
              </a:rPr>
              <a:t>&lt;T&gt;</a:t>
            </a:r>
            <a:r>
              <a:rPr lang="en-US" dirty="0"/>
              <a:t> for an example) when you implement the </a:t>
            </a:r>
            <a:r>
              <a:rPr lang="en-US" dirty="0" err="1">
                <a:hlinkClick r:id="rId4"/>
              </a:rPr>
              <a:t>IEnumerable</a:t>
            </a:r>
            <a:r>
              <a:rPr lang="en-US" dirty="0"/>
              <a:t> and </a:t>
            </a:r>
            <a:r>
              <a:rPr lang="en-US" dirty="0" err="1">
                <a:hlinkClick r:id="rId5"/>
              </a:rPr>
              <a:t>IEnumerator</a:t>
            </a:r>
            <a:r>
              <a:rPr lang="en-US" dirty="0"/>
              <a:t> pattern for a custom collection type. </a:t>
            </a:r>
          </a:p>
          <a:p>
            <a:endParaRPr lang="en-US" dirty="0"/>
          </a:p>
          <a:p>
            <a:r>
              <a:rPr lang="en-US" dirty="0"/>
              <a:t>You consume an iterator method by using a </a:t>
            </a:r>
            <a:r>
              <a:rPr lang="en-US" dirty="0" err="1">
                <a:hlinkClick r:id="rId6"/>
              </a:rPr>
              <a:t>foreach</a:t>
            </a:r>
            <a:r>
              <a:rPr lang="en-US" dirty="0"/>
              <a:t> statement or LINQ query. Each iteration of the </a:t>
            </a:r>
            <a:r>
              <a:rPr lang="en-US" b="1" dirty="0" err="1"/>
              <a:t>foreach</a:t>
            </a:r>
            <a:r>
              <a:rPr lang="en-US" dirty="0"/>
              <a:t> loop calls the iterator method. When a </a:t>
            </a:r>
            <a:r>
              <a:rPr lang="en-US" b="1" dirty="0"/>
              <a:t>yield return</a:t>
            </a:r>
            <a:r>
              <a:rPr lang="en-US" dirty="0"/>
              <a:t> statement is reached in the iterator method, </a:t>
            </a:r>
            <a:r>
              <a:rPr lang="en-US" i="1" dirty="0"/>
              <a:t>expression</a:t>
            </a:r>
            <a:r>
              <a:rPr lang="en-US" dirty="0"/>
              <a:t> is returned, and the current location in code is retained. Execution is restarted from that location the next time that the iterator function is called.</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1660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Local Functions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ym typeface="Wingdings" panose="05000000000000000000" pitchFamily="2" charset="2"/>
              </a:rPr>
              <a:t>https://github.com/dotnet/roslyn/blob/master/docs/features/local-functions.md</a:t>
            </a:r>
            <a:endParaRPr lang="en-US" b="0"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3272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Introduction to Functional Programming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http://www.c-sharpcorner.com/uploadfile/rmcochran/introduction-to-functional-programming-in-C-Sharp/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093991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Pattern matching</a:t>
            </a:r>
            <a:endParaRPr lang="en-US" b="0" dirty="0">
              <a:sym typeface="Wingdings" panose="05000000000000000000" pitchFamily="2" charset="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https://github.com/dotnet/roslyn/blob/master/docs/features/patterns.md</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https://docs.microsoft.com/en-us/dotnet/csharp/pattern-matching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Is-expressions</a:t>
            </a:r>
            <a:r>
              <a:rPr lang="en-US" b="0" dirty="0"/>
              <a:t> </a:t>
            </a:r>
            <a:r>
              <a:rPr lang="en-US" b="1" dirty="0"/>
              <a:t>with patterns</a:t>
            </a:r>
            <a:r>
              <a:rPr lang="en-US" b="0" dirty="0"/>
              <a:t> </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https://docs.microsoft.com/en-us/dotnet/csharp/language-reference/keywords/is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Switch statements with patterns</a:t>
            </a:r>
            <a:r>
              <a:rPr lang="en-US" b="0" dirty="0"/>
              <a:t> </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https://docs.microsoft.com/en-us/dotnet/csharp/language-reference/keywords/switch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Throw expressions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ym typeface="Wingdings" panose="05000000000000000000" pitchFamily="2" charset="2"/>
              </a:rPr>
              <a:t>https://github.com/dotnet/roslyn/blob/master/docs/features/throwexpr.md</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1001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Functional-style programs pass functions around as first-class values. In C#, methods can be values.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s-ES" b="1" dirty="0" err="1"/>
              <a:t>Functions</a:t>
            </a:r>
            <a:r>
              <a:rPr lang="es-ES" b="1" dirty="0"/>
              <a:t> as </a:t>
            </a:r>
            <a:r>
              <a:rPr lang="es-ES" b="1" dirty="0" err="1"/>
              <a:t>first-class</a:t>
            </a:r>
            <a:r>
              <a:rPr lang="es-ES" b="1" dirty="0"/>
              <a:t> </a:t>
            </a:r>
            <a:r>
              <a:rPr lang="es-ES" b="1" dirty="0" err="1"/>
              <a:t>values</a:t>
            </a:r>
            <a:endParaRPr lang="es-ES" b="1" dirty="0"/>
          </a:p>
          <a:p>
            <a:r>
              <a:rPr lang="en-US" dirty="0">
                <a:effectLst/>
              </a:rPr>
              <a:t>The base concept in functional programming is functions. In functional programming we need to create functions as any other objects, manipulate them, pass them to other functions, etc. Therefore we need more freedom because functions are not just parts of classes - they should be independent objects. In C# you can use a function object as any other object type. In the following sections, you can see how we can define function types, assign values to function objects (references), and create complex functions.</a:t>
            </a:r>
          </a:p>
          <a:p>
            <a:r>
              <a:rPr lang="en-US" dirty="0">
                <a:effectLst/>
              </a:rPr>
              <a:t>“</a:t>
            </a:r>
            <a:endParaRPr lang="es-ES" dirty="0"/>
          </a:p>
          <a:p>
            <a:endParaRPr lang="es-ES" dirty="0"/>
          </a:p>
          <a:p>
            <a:r>
              <a:rPr lang="es-ES" b="1" dirty="0" err="1">
                <a:effectLst/>
              </a:rPr>
              <a:t>Overview</a:t>
            </a:r>
            <a:r>
              <a:rPr lang="es-ES" b="1" dirty="0">
                <a:effectLst/>
              </a:rPr>
              <a:t>: </a:t>
            </a:r>
            <a:r>
              <a:rPr lang="es-ES" b="1" dirty="0" err="1">
                <a:effectLst/>
              </a:rPr>
              <a:t>Programming</a:t>
            </a:r>
            <a:r>
              <a:rPr lang="es-ES" b="1" dirty="0">
                <a:effectLst/>
              </a:rPr>
              <a:t> </a:t>
            </a:r>
            <a:r>
              <a:rPr lang="es-ES" b="1" dirty="0" err="1">
                <a:effectLst/>
              </a:rPr>
              <a:t>with</a:t>
            </a:r>
            <a:r>
              <a:rPr lang="es-ES" b="1" dirty="0">
                <a:effectLst/>
              </a:rPr>
              <a:t> </a:t>
            </a:r>
            <a:r>
              <a:rPr lang="es-ES" b="1" dirty="0" err="1">
                <a:effectLst/>
              </a:rPr>
              <a:t>Expressions</a:t>
            </a:r>
            <a:endParaRPr lang="es-ES" dirty="0"/>
          </a:p>
          <a:p>
            <a:r>
              <a:rPr lang="es-ES" dirty="0"/>
              <a:t>https://msdn.microsoft.com/en-us/library/vstudio/hh297104(v=vs.100).aspx</a:t>
            </a:r>
          </a:p>
          <a:p>
            <a:r>
              <a:rPr lang="es-ES" dirty="0"/>
              <a:t>“</a:t>
            </a:r>
          </a:p>
          <a:p>
            <a:r>
              <a:rPr lang="en-US" dirty="0">
                <a:effectLst/>
              </a:rPr>
              <a:t>In functional languages, the state is represented by what a function returns and the only way to modify a state is to return a new value. Following this logic, in functional languages, everything is interpreted as an expression with some return value.</a:t>
            </a:r>
          </a:p>
          <a:p>
            <a:endParaRPr lang="en-US" dirty="0">
              <a:effectLst/>
            </a:endParaRPr>
          </a:p>
          <a:p>
            <a:r>
              <a:rPr lang="en-US" dirty="0">
                <a:effectLst/>
              </a:rPr>
              <a:t>Programs written as expressions provide a new way of thinking about their execution. </a:t>
            </a:r>
          </a:p>
          <a:p>
            <a:r>
              <a:rPr lang="en-US" dirty="0">
                <a:effectLst/>
              </a:rPr>
              <a:t>Functional programmers use an approach called computation by calculation. The idea behind computation by calculation is to start with the original expression (such as a function call) and perform a single step (like replacing the call with the body of the function or calculating the result of a primitive mathematical operation). By repeating this step several times, you can easily analyze how the program evaluates.</a:t>
            </a:r>
            <a:endParaRPr lang="es-ES" dirty="0"/>
          </a:p>
          <a:p>
            <a:r>
              <a:rPr lang="es-ES" dirty="0"/>
              <a:t>“</a:t>
            </a:r>
          </a:p>
          <a:p>
            <a:endParaRPr lang="es-ES" dirty="0"/>
          </a:p>
          <a:p>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dirty="0"/>
          </a:p>
          <a:p>
            <a:r>
              <a:rPr lang="es-ES" dirty="0"/>
              <a:t>https://msdn.microsoft.com/en-us/library/vstudio/hh297103(v=vs.100).aspx</a:t>
            </a:r>
          </a:p>
          <a:p>
            <a:r>
              <a:rPr lang="es-ES" dirty="0"/>
              <a:t>“</a:t>
            </a:r>
          </a:p>
          <a:p>
            <a:r>
              <a:rPr lang="en-US" dirty="0">
                <a:effectLst/>
              </a:rPr>
              <a:t>the most interesting compound type in functional programming is a function. </a:t>
            </a:r>
          </a:p>
          <a:p>
            <a:endParaRPr lang="en-US" dirty="0">
              <a:effectLst/>
            </a:endParaRPr>
          </a:p>
          <a:p>
            <a:r>
              <a:rPr lang="en-US" dirty="0">
                <a:effectLst/>
              </a:rPr>
              <a:t>functional languages treat functions in the same way as other types.</a:t>
            </a:r>
            <a:endParaRPr lang="es-ES" dirty="0"/>
          </a:p>
          <a:p>
            <a:r>
              <a:rPr lang="es-ES" dirty="0"/>
              <a:t>“</a:t>
            </a:r>
          </a:p>
          <a:p>
            <a:endParaRPr lang="es-ES" dirty="0"/>
          </a:p>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05307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One way of transitioning to functional programming is to refactor existing code to eliminate unnecessary side effects and external dependencies. In this way, you can create pure function versions of existing code.</a:t>
            </a:r>
          </a:p>
          <a:p>
            <a:endParaRPr lang="es-ES" dirty="0"/>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20673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To </a:t>
            </a:r>
            <a:r>
              <a:rPr lang="es-ES" sz="900" kern="1200" dirty="0" err="1">
                <a:solidFill>
                  <a:schemeClr val="tx1"/>
                </a:solidFill>
                <a:effectLst/>
                <a:latin typeface="Segoe UI Light" pitchFamily="34" charset="0"/>
                <a:ea typeface="+mn-ea"/>
                <a:cs typeface="+mn-cs"/>
              </a:rPr>
              <a:t>avoid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unexpected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change</a:t>
            </a:r>
            <a:r>
              <a:rPr lang="es-ES" sz="900" kern="1200" dirty="0">
                <a:solidFill>
                  <a:schemeClr val="tx1"/>
                </a:solidFill>
                <a:effectLst/>
                <a:latin typeface="Segoe UI Light" pitchFamily="34" charset="0"/>
                <a:ea typeface="+mn-ea"/>
                <a:cs typeface="+mn-cs"/>
              </a:rPr>
              <a:t> of </a:t>
            </a:r>
            <a:r>
              <a:rPr lang="es-ES" sz="900" kern="1200" dirty="0" err="1">
                <a:solidFill>
                  <a:schemeClr val="tx1"/>
                </a:solidFill>
                <a:effectLst/>
                <a:latin typeface="Segoe UI Light" pitchFamily="34" charset="0"/>
                <a:ea typeface="+mn-ea"/>
                <a:cs typeface="+mn-cs"/>
              </a:rPr>
              <a:t>state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http://enterprisecraftsmanship.com/2015/03/02/functional-c-immutability/</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 </a:t>
            </a:r>
            <a:r>
              <a:rPr lang="es-ES" b="1" dirty="0" err="1"/>
              <a:t>Primitive</a:t>
            </a:r>
            <a:r>
              <a:rPr lang="es-ES" b="1" dirty="0"/>
              <a:t> </a:t>
            </a:r>
            <a:r>
              <a:rPr lang="es-ES" b="1" dirty="0" err="1"/>
              <a:t>obsession</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http://enterprisecraftsmanship.com/2015/03/07/functional-c-primitive-obsession/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http://enterprisecraftsmanship.com/2015/03/13/functional-c-non-nullable-reference-types/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C#: Handling failures, input errors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http://enterprisecraftsmanship.com/2015/03/20/functional-c-handling-failures-input-errors/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34266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Deconstruction</a:t>
            </a:r>
            <a:r>
              <a:rPr lang="en-US" b="0" dirty="0"/>
              <a:t> </a:t>
            </a:r>
          </a:p>
          <a:p>
            <a:pPr marL="0" indent="0">
              <a:buFont typeface="Arial" panose="020B0604020202020204" pitchFamily="34" charset="0"/>
              <a:buNone/>
            </a:pPr>
            <a:r>
              <a:rPr lang="en-US" b="0" dirty="0">
                <a:sym typeface="Wingdings" panose="05000000000000000000" pitchFamily="2" charset="2"/>
              </a:rPr>
              <a:t>https://github.com/dotnet/roslyn/blob/master/docs/features/deconstruction.md</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15533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0298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74666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Lazy evaluation in C# (yield, Lazy&lt;T&gt;, </a:t>
            </a:r>
            <a:r>
              <a:rPr lang="en-US" b="1" dirty="0" err="1"/>
              <a:t>ThreadLocal</a:t>
            </a:r>
            <a:r>
              <a:rPr lang="en-US" b="1" dirty="0"/>
              <a:t>&lt;T&gt;, </a:t>
            </a:r>
            <a:r>
              <a:rPr lang="en-US" b="1" dirty="0" err="1"/>
              <a:t>LazyInitializer</a:t>
            </a:r>
            <a:r>
              <a:rPr lang="en-US" b="1" dirty="0"/>
              <a:t>)</a:t>
            </a:r>
          </a:p>
          <a:p>
            <a:r>
              <a:rPr lang="en-US" dirty="0"/>
              <a:t>http://www.codeproject.com/Articles/375166/Functional-programming-in-Csharp?msg=4249036#xx4249036xx</a:t>
            </a:r>
          </a:p>
          <a:p>
            <a:r>
              <a:rPr lang="en-US" dirty="0"/>
              <a:t>“</a:t>
            </a:r>
          </a:p>
          <a:p>
            <a:r>
              <a:rPr lang="en-US" dirty="0"/>
              <a:t>I've made some C# samples on Lazy evaluation including the features introduced by C# 4 (Lazy, </a:t>
            </a:r>
            <a:r>
              <a:rPr lang="en-US" dirty="0" err="1"/>
              <a:t>ThreadLocal</a:t>
            </a:r>
            <a:r>
              <a:rPr lang="en-US" dirty="0"/>
              <a:t> and </a:t>
            </a:r>
            <a:r>
              <a:rPr lang="en-US" dirty="0" err="1"/>
              <a:t>LazyInitializer</a:t>
            </a:r>
            <a:r>
              <a:rPr lang="en-US" dirty="0"/>
              <a:t>) and the features of C# 3 (yield).</a:t>
            </a:r>
            <a:br>
              <a:rPr lang="en-US" dirty="0"/>
            </a:br>
            <a:r>
              <a:rPr lang="en-US" dirty="0"/>
              <a:t>“</a:t>
            </a:r>
          </a:p>
          <a:p>
            <a:endParaRPr lang="en-US" dirty="0"/>
          </a:p>
          <a:p>
            <a:r>
              <a:rPr lang="es-ES" b="1" dirty="0" err="1"/>
              <a:t>Lazy</a:t>
            </a:r>
            <a:r>
              <a:rPr lang="es-ES" b="1" dirty="0"/>
              <a:t>&lt;T&gt; </a:t>
            </a:r>
            <a:r>
              <a:rPr lang="es-ES" b="1" dirty="0" err="1"/>
              <a:t>Class</a:t>
            </a:r>
            <a:endParaRPr lang="en-US" dirty="0"/>
          </a:p>
          <a:p>
            <a:r>
              <a:rPr lang="en-US" dirty="0"/>
              <a:t>https://msdn.microsoft.com/en-us/library/dd642331(v=vs.110).aspx</a:t>
            </a:r>
          </a:p>
          <a:p>
            <a:r>
              <a:rPr lang="en-US" dirty="0"/>
              <a:t>“</a:t>
            </a:r>
          </a:p>
          <a:p>
            <a:r>
              <a:rPr lang="en-US" dirty="0"/>
              <a:t>Provides support for lazy initialization.</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88549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46171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r>
              <a:rPr lang="en-US" dirty="0">
                <a:effectLst/>
              </a:rPr>
              <a:t>“</a:t>
            </a:r>
          </a:p>
          <a:p>
            <a:endParaRPr lang="es-ES" b="1" dirty="0">
              <a:effectLst/>
            </a:endParaRP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66705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endParaRPr lang="en-US" dirty="0">
              <a:effectLst/>
            </a:endParaRPr>
          </a:p>
          <a:p>
            <a:r>
              <a:rPr lang="en-US" dirty="0">
                <a:effectLst/>
              </a:rPr>
              <a:t>You can also use a higher order function to revert the curried function back. In this case, the curried version with several single arguments will be converted back to a multi-argument function</a:t>
            </a:r>
          </a:p>
          <a:p>
            <a:r>
              <a:rPr lang="en-US" dirty="0">
                <a:effectLst/>
              </a:rPr>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44536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Programming with C# - Composition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http://www.c-sharpcorner.com/uploadfile/rmcochran/functional-programming-with-C-Sharp-composition/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066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Comparison</a:t>
            </a:r>
            <a:r>
              <a:rPr lang="es-ES" b="1" dirty="0"/>
              <a:t>&lt;T&gt; </a:t>
            </a:r>
            <a:r>
              <a:rPr lang="es-ES" b="1" dirty="0" err="1"/>
              <a:t>Delegate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https://msdn.microsoft.com/en-us/library/tfakywbh.aspx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Converter</a:t>
            </a:r>
            <a:r>
              <a:rPr lang="es-ES" b="1" dirty="0"/>
              <a:t>&lt;</a:t>
            </a:r>
            <a:r>
              <a:rPr lang="es-ES" b="1" dirty="0" err="1"/>
              <a:t>TInput</a:t>
            </a:r>
            <a:r>
              <a:rPr lang="es-ES" b="1" dirty="0"/>
              <a:t>, </a:t>
            </a:r>
            <a:r>
              <a:rPr lang="es-ES" b="1" dirty="0" err="1"/>
              <a:t>TOutput</a:t>
            </a:r>
            <a:r>
              <a:rPr lang="es-ES" b="1" dirty="0"/>
              <a:t>&gt; </a:t>
            </a:r>
            <a:r>
              <a:rPr lang="es-ES" b="1" dirty="0" err="1"/>
              <a:t>Delegate</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https://msdn.microsoft.com/en-us/library/kt456a2y.aspx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71078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baseline="0" dirty="0"/>
              <a:t> to </a:t>
            </a:r>
            <a:r>
              <a:rPr lang="es-ES" dirty="0" err="1"/>
              <a:t>Select</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99498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dirty="0"/>
              <a:t> to </a:t>
            </a:r>
            <a:r>
              <a:rPr lang="es-ES" dirty="0" err="1"/>
              <a:t>Where</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832094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FF0000"/>
                </a:solidFill>
              </a:rPr>
              <a:t>Equivalent</a:t>
            </a:r>
            <a:r>
              <a:rPr lang="en-US" sz="900" baseline="0" dirty="0">
                <a:solidFill>
                  <a:srgbClr val="FF0000"/>
                </a:solidFill>
              </a:rPr>
              <a:t> to </a:t>
            </a:r>
            <a:r>
              <a:rPr lang="en-US" sz="900" dirty="0">
                <a:solidFill>
                  <a:srgbClr val="FF0000"/>
                </a:solidFill>
              </a:rPr>
              <a:t>Aggregate in </a:t>
            </a:r>
            <a:r>
              <a:rPr lang="en-US" sz="900" dirty="0" err="1">
                <a:solidFill>
                  <a:srgbClr val="FF0000"/>
                </a:solidFill>
              </a:rPr>
              <a:t>LinQ</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3735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FF0000"/>
                </a:solidFill>
              </a:rPr>
              <a:t>LinQ’s</a:t>
            </a:r>
            <a:r>
              <a:rPr lang="en-US" sz="900" dirty="0">
                <a:solidFill>
                  <a:srgbClr val="FF0000"/>
                </a:solidFill>
              </a:rPr>
              <a:t> Aggregate </a:t>
            </a:r>
            <a:r>
              <a:rPr lang="en-US" sz="900" kern="1200" dirty="0">
                <a:solidFill>
                  <a:schemeClr val="tx1"/>
                </a:solidFill>
                <a:effectLst/>
                <a:latin typeface="Segoe UI Light" pitchFamily="34" charset="0"/>
                <a:ea typeface="+mn-ea"/>
                <a:cs typeface="+mn-cs"/>
              </a:rPr>
              <a:t>is a left folding operator</a:t>
            </a:r>
            <a:r>
              <a:rPr lang="en-US" dirty="0"/>
              <a:t> </a:t>
            </a:r>
            <a:r>
              <a:rPr lang="en-US" sz="900" dirty="0">
                <a:solidFill>
                  <a:srgbClr val="FF0000"/>
                </a:solidFill>
              </a:rPr>
              <a:t> </a:t>
            </a:r>
          </a:p>
          <a:p>
            <a:endParaRPr lang="en-US" sz="900" dirty="0">
              <a:solidFill>
                <a:srgbClr val="FF0000"/>
              </a:solidFill>
            </a:endParaRPr>
          </a:p>
          <a:p>
            <a:r>
              <a:rPr lang="en-US" b="1" dirty="0" err="1"/>
              <a:t>Linq</a:t>
            </a:r>
            <a:r>
              <a:rPr lang="en-US" b="1" dirty="0"/>
              <a:t> : Folding Left, Right And The LINQ Aggregation Operator</a:t>
            </a:r>
            <a:endParaRPr lang="en-US" sz="900" dirty="0">
              <a:solidFill>
                <a:srgbClr val="FF0000"/>
              </a:solidFill>
            </a:endParaRPr>
          </a:p>
          <a:p>
            <a:r>
              <a:rPr lang="es-ES" dirty="0"/>
              <a:t>https://dzone.com/articles/linq-folding-left-right-and-th</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371492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https://en.wikipedia.org/wiki/Memoization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In computing, </a:t>
            </a:r>
            <a:r>
              <a:rPr lang="en-US" b="0" dirty="0" err="1"/>
              <a:t>memoization</a:t>
            </a:r>
            <a:r>
              <a:rPr lang="en-US" b="0" dirty="0"/>
              <a:t> is an optimization technique used primarily to speed up computer programs by storing the results of expensive function calls and returning the cached result when the same inputs occur again. </a:t>
            </a:r>
            <a:r>
              <a:rPr lang="en-US" b="0" dirty="0" err="1"/>
              <a:t>Memoization</a:t>
            </a:r>
            <a:r>
              <a:rPr lang="en-US" b="0" dirty="0"/>
              <a:t> has also been used in other contexts (and for purposes other than speed gains), such as in simple mutually recursive descent parsing in a general top-down parsing algorithm that accommodates ambiguity and left recursion in polynomial time and space. Although related to caching, </a:t>
            </a:r>
            <a:r>
              <a:rPr lang="en-US" b="0" dirty="0" err="1"/>
              <a:t>memoization</a:t>
            </a:r>
            <a:r>
              <a:rPr lang="en-US" b="0" dirty="0"/>
              <a:t> refers to a specific case of this optimization, distinguishing it from forms of caching such as buffering or page replacement.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err="1"/>
              <a:t>Memoization</a:t>
            </a:r>
            <a:r>
              <a:rPr lang="en-US" b="0"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http://www.dotnetperls.com/memoization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t>
            </a:r>
            <a:r>
              <a:rPr lang="es-ES" b="1" dirty="0"/>
              <a:t> </a:t>
            </a:r>
            <a:r>
              <a:rPr lang="es-ES" b="1" dirty="0" err="1"/>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http://blogs.msdn.com/b/wesdyer/archive/2007/01/26/function-memoization.aspx</a:t>
            </a:r>
          </a:p>
          <a:p>
            <a:endParaRPr lang="es-ES" dirty="0"/>
          </a:p>
          <a:p>
            <a:r>
              <a:rPr lang="en-US" b="1" dirty="0"/>
              <a:t>Immutable Data and </a:t>
            </a:r>
            <a:r>
              <a:rPr lang="en-US" b="1" dirty="0" err="1"/>
              <a:t>Memoization</a:t>
            </a:r>
            <a:r>
              <a:rPr lang="en-US" b="1" dirty="0"/>
              <a:t> in C#, Part 1</a:t>
            </a:r>
            <a:endParaRPr lang="es-ES" b="1" dirty="0"/>
          </a:p>
          <a:p>
            <a:r>
              <a:rPr lang="es-ES" dirty="0"/>
              <a:t>http://www.jaylee.org/post/2013/04/18/Memoization-and-Immutable-data-in-CSharp-Part-1.aspx</a:t>
            </a:r>
          </a:p>
          <a:p>
            <a:r>
              <a:rPr lang="es-ES" dirty="0"/>
              <a:t>“</a:t>
            </a:r>
          </a:p>
          <a:p>
            <a:r>
              <a:rPr lang="en-US" dirty="0"/>
              <a:t>The basic idea is that, if the input data is immutable, and that the computation has no side effect, then for a given set of inputs, the output will always be the same. This in turn, means that the result can be cached for later reuse. This is called </a:t>
            </a:r>
            <a:r>
              <a:rPr lang="en-US" dirty="0">
                <a:hlinkClick r:id="rId3"/>
              </a:rPr>
              <a:t>Referential Transparency</a:t>
            </a:r>
            <a:r>
              <a:rPr lang="en-US" dirty="0"/>
              <a:t>.</a:t>
            </a:r>
            <a:endParaRPr lang="es-ES" dirty="0"/>
          </a:p>
          <a:p>
            <a:r>
              <a:rPr lang="es-ES" dirty="0"/>
              <a:t>“</a:t>
            </a:r>
          </a:p>
          <a:p>
            <a:endParaRPr lang="es-ES" dirty="0"/>
          </a:p>
          <a:p>
            <a:r>
              <a:rPr lang="en-US" b="1" dirty="0"/>
              <a:t>Immutable Data and </a:t>
            </a:r>
            <a:r>
              <a:rPr lang="en-US" b="1" dirty="0" err="1"/>
              <a:t>Memoization</a:t>
            </a:r>
            <a:r>
              <a:rPr lang="en-US" b="1" dirty="0"/>
              <a:t> in C#, Part 2</a:t>
            </a:r>
            <a:endParaRPr lang="es-ES" b="1" dirty="0"/>
          </a:p>
          <a:p>
            <a:r>
              <a:rPr lang="es-ES" dirty="0"/>
              <a:t>http://www.jaylee.org/post/2013/04/22/Immutable-Data-and-Memoization-in-CSharp-Part-2.aspx</a:t>
            </a:r>
          </a:p>
          <a:p>
            <a:endParaRPr lang="es-ES" dirty="0"/>
          </a:p>
          <a:p>
            <a:r>
              <a:rPr lang="es-ES" dirty="0" err="1"/>
              <a:t>If</a:t>
            </a:r>
            <a:r>
              <a:rPr lang="es-ES" dirty="0"/>
              <a:t> a </a:t>
            </a:r>
            <a:r>
              <a:rPr lang="es-ES" dirty="0" err="1"/>
              <a:t>function</a:t>
            </a:r>
            <a:r>
              <a:rPr lang="es-ES" dirty="0"/>
              <a:t> </a:t>
            </a:r>
            <a:r>
              <a:rPr lang="es-ES" dirty="0" err="1"/>
              <a:t>is</a:t>
            </a:r>
            <a:r>
              <a:rPr lang="es-ES" dirty="0"/>
              <a:t> </a:t>
            </a:r>
            <a:r>
              <a:rPr lang="es-ES" dirty="0" err="1"/>
              <a:t>pure</a:t>
            </a:r>
            <a:r>
              <a:rPr lang="es-ES" dirty="0"/>
              <a:t>, </a:t>
            </a:r>
            <a:r>
              <a:rPr lang="es-ES" dirty="0" err="1"/>
              <a:t>is</a:t>
            </a:r>
            <a:r>
              <a:rPr lang="es-ES" dirty="0"/>
              <a:t> a </a:t>
            </a:r>
            <a:r>
              <a:rPr lang="es-ES" dirty="0" err="1"/>
              <a:t>candidate</a:t>
            </a:r>
            <a:r>
              <a:rPr lang="es-ES" dirty="0"/>
              <a:t> </a:t>
            </a:r>
            <a:r>
              <a:rPr lang="es-ES" dirty="0" err="1"/>
              <a:t>for</a:t>
            </a:r>
            <a:r>
              <a:rPr lang="es-ES" dirty="0"/>
              <a:t> </a:t>
            </a:r>
            <a:r>
              <a:rPr lang="es-ES" dirty="0" err="1"/>
              <a:t>memoization</a:t>
            </a:r>
            <a:r>
              <a:rPr lang="es-ES" dirty="0"/>
              <a:t>.</a:t>
            </a:r>
          </a:p>
          <a:p>
            <a:endParaRPr lang="es-ES" dirty="0"/>
          </a:p>
          <a:p>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Out variables</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https://github.com/dotnet/roslyn/blob/master/docs/features/outvar.md</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503680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effectLst/>
              </a:rPr>
              <a:t>Monad</a:t>
            </a:r>
            <a:r>
              <a:rPr lang="es-ES" b="1" dirty="0">
                <a:effectLst/>
              </a:rPr>
              <a:t> (</a:t>
            </a:r>
            <a:r>
              <a:rPr lang="es-ES" b="1" dirty="0" err="1">
                <a:effectLst/>
              </a:rPr>
              <a:t>functional</a:t>
            </a:r>
            <a:r>
              <a:rPr lang="es-ES" b="1" dirty="0">
                <a:effectLst/>
              </a:rPr>
              <a:t> </a:t>
            </a:r>
            <a:r>
              <a:rPr lang="es-ES" b="1" dirty="0" err="1">
                <a:effectLst/>
              </a:rPr>
              <a:t>programming</a:t>
            </a:r>
            <a:r>
              <a:rPr lang="es-ES" b="1" dirty="0">
                <a:effectLst/>
              </a:rPr>
              <a:t>)</a:t>
            </a:r>
            <a:endParaRPr lang="en-US" dirty="0">
              <a:effectLst/>
            </a:endParaRPr>
          </a:p>
          <a:p>
            <a:r>
              <a:rPr lang="es-ES" dirty="0"/>
              <a:t>https://en.wikipedia.org/wiki/Monad_(functional_programming)</a:t>
            </a:r>
          </a:p>
          <a:p>
            <a:r>
              <a:rPr lang="es-ES" dirty="0"/>
              <a:t>“</a:t>
            </a:r>
          </a:p>
          <a:p>
            <a:r>
              <a:rPr lang="en-US" dirty="0">
                <a:effectLst/>
              </a:rPr>
              <a:t>A </a:t>
            </a:r>
            <a:r>
              <a:rPr lang="en-US" b="1" dirty="0">
                <a:effectLst/>
              </a:rPr>
              <a:t>monad</a:t>
            </a:r>
            <a:r>
              <a:rPr lang="en-US" dirty="0">
                <a:effectLst/>
              </a:rPr>
              <a:t> is a structure that represents </a:t>
            </a:r>
            <a:r>
              <a:rPr lang="en-US" dirty="0">
                <a:effectLst/>
                <a:hlinkClick r:id="rId3" tooltip="Computation"/>
              </a:rPr>
              <a:t>computations</a:t>
            </a:r>
            <a:r>
              <a:rPr lang="en-US" dirty="0">
                <a:effectLst/>
              </a:rPr>
              <a:t> defined as sequences of steps</a:t>
            </a:r>
            <a:endParaRPr lang="es-ES" dirty="0"/>
          </a:p>
          <a:p>
            <a:r>
              <a:rPr lang="es-ES" dirty="0"/>
              <a:t>“</a:t>
            </a:r>
          </a:p>
          <a:p>
            <a:endParaRPr lang="es-ES" dirty="0"/>
          </a:p>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dirty="0"/>
              <a:t>“</a:t>
            </a:r>
          </a:p>
          <a:p>
            <a:endParaRPr lang="es-ES" dirty="0"/>
          </a:p>
          <a:p>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r>
              <a:rPr lang="es-ES" dirty="0"/>
              <a:t>http://enterprisecraftsmanship.com/2015/03/13/functional-c-non-nullable-reference-types/</a:t>
            </a:r>
          </a:p>
          <a:p>
            <a:endParaRPr lang="es-ES" dirty="0"/>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31224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92673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to F# Interop – Sharing a Domain Model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http://www.devjoy.com/2013/02/c-to-f-interop-sharing-a-domain-model/</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Introduction</a:t>
            </a:r>
            <a:r>
              <a:rPr lang="es-ES" b="1" dirty="0"/>
              <a:t> to F#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http://www.c-sharpcorner.com/uploadfile/rohatash/introduction-to-fsharp/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Discriminated</a:t>
            </a:r>
            <a:r>
              <a:rPr lang="es-ES" b="1" dirty="0"/>
              <a:t> </a:t>
            </a:r>
            <a:r>
              <a:rPr lang="es-ES" b="1" dirty="0" err="1"/>
              <a:t>Unions</a:t>
            </a:r>
            <a:r>
              <a:rPr lang="es-ES" b="1" dirty="0"/>
              <a:t> (F#)</a:t>
            </a:r>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https://msdn.microsoft.com/en-us/library/dd233226.aspx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Pattern</a:t>
            </a:r>
            <a:r>
              <a:rPr lang="es-ES" b="1" dirty="0"/>
              <a:t> </a:t>
            </a:r>
            <a:r>
              <a:rPr lang="es-ES" b="1" dirty="0" err="1"/>
              <a:t>Matching</a:t>
            </a:r>
            <a:r>
              <a:rPr lang="es-ES" b="1" dirty="0"/>
              <a:t> (F#)</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https://msdn.microsoft.com/en-us/library/dd547125.aspx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Main</a:t>
            </a:r>
            <a:r>
              <a:rPr lang="es-ES" b="1" dirty="0"/>
              <a:t> </a:t>
            </a:r>
            <a:r>
              <a:rPr lang="es-ES" b="1" dirty="0" err="1"/>
              <a:t>features</a:t>
            </a:r>
            <a:r>
              <a:rPr lang="es-ES" b="1" dirty="0"/>
              <a:t> of F#:</a:t>
            </a:r>
          </a:p>
          <a:p>
            <a:r>
              <a:rPr lang="en-US" dirty="0"/>
              <a:t>Let the compiler find your bugs</a:t>
            </a:r>
          </a:p>
          <a:p>
            <a:pPr lvl="1"/>
            <a:r>
              <a:rPr lang="en-US" dirty="0"/>
              <a:t>Strong, static types</a:t>
            </a:r>
          </a:p>
          <a:p>
            <a:pPr lvl="1"/>
            <a:r>
              <a:rPr lang="en-US" dirty="0"/>
              <a:t>Generic types</a:t>
            </a:r>
          </a:p>
          <a:p>
            <a:pPr lvl="1"/>
            <a:r>
              <a:rPr lang="en-US" dirty="0"/>
              <a:t>Option types</a:t>
            </a:r>
          </a:p>
          <a:p>
            <a:pPr lvl="1"/>
            <a:r>
              <a:rPr lang="en-US" dirty="0"/>
              <a:t>Discriminated unions + pattern matching</a:t>
            </a:r>
          </a:p>
          <a:p>
            <a:pPr lvl="1"/>
            <a:r>
              <a:rPr lang="en-US" dirty="0"/>
              <a:t>Units of measure</a:t>
            </a:r>
          </a:p>
          <a:p>
            <a:pPr lvl="1"/>
            <a:endParaRPr lang="en-US" dirty="0"/>
          </a:p>
          <a:p>
            <a:r>
              <a:rPr lang="en-US" dirty="0" err="1"/>
              <a:t>Composable</a:t>
            </a:r>
            <a:r>
              <a:rPr lang="en-US" dirty="0"/>
              <a:t> data and functions</a:t>
            </a:r>
          </a:p>
          <a:p>
            <a:pPr lvl="1"/>
            <a:r>
              <a:rPr lang="en-US" dirty="0"/>
              <a:t>Pipelines</a:t>
            </a:r>
          </a:p>
          <a:p>
            <a:pPr lvl="1"/>
            <a:r>
              <a:rPr lang="en-US" dirty="0"/>
              <a:t>Immutable data</a:t>
            </a:r>
          </a:p>
          <a:p>
            <a:pPr lvl="1"/>
            <a:r>
              <a:rPr lang="en-US" dirty="0"/>
              <a:t>Lambda functions</a:t>
            </a:r>
          </a:p>
          <a:p>
            <a:pPr lvl="1"/>
            <a:r>
              <a:rPr lang="en-US" dirty="0"/>
              <a:t>Objects, classes, interfaces, and methods</a:t>
            </a:r>
          </a:p>
          <a:p>
            <a:pPr lvl="1"/>
            <a:r>
              <a:rPr lang="en-US" dirty="0" err="1"/>
              <a:t>Async</a:t>
            </a:r>
            <a:r>
              <a:rPr lang="en-US" dirty="0"/>
              <a:t> expressions</a:t>
            </a:r>
          </a:p>
          <a:p>
            <a:pPr lvl="1"/>
            <a:r>
              <a:rPr lang="en-US" dirty="0"/>
              <a:t>Computation expressions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r>
              <a:rPr lang="en-US" dirty="0"/>
              <a:t>Lightweight syntax</a:t>
            </a:r>
          </a:p>
          <a:p>
            <a:pPr lvl="1"/>
            <a:r>
              <a:rPr lang="en-US" i="1" dirty="0"/>
              <a:t>Way</a:t>
            </a:r>
            <a:r>
              <a:rPr lang="en-US" dirty="0"/>
              <a:t> fewer semicolons and curly braces</a:t>
            </a:r>
          </a:p>
          <a:p>
            <a:pPr lvl="1"/>
            <a:r>
              <a:rPr lang="en-US" dirty="0"/>
              <a:t>Type inference</a:t>
            </a:r>
          </a:p>
          <a:p>
            <a:pPr lvl="1"/>
            <a:endParaRPr lang="en-US" dirty="0"/>
          </a:p>
          <a:p>
            <a:r>
              <a:rPr lang="en-US" dirty="0"/>
              <a:t>Shoulders of giants</a:t>
            </a:r>
          </a:p>
          <a:p>
            <a:pPr lvl="1"/>
            <a:r>
              <a:rPr lang="en-US" dirty="0"/>
              <a:t>Type providers</a:t>
            </a:r>
          </a:p>
          <a:p>
            <a:pPr lvl="1"/>
            <a:r>
              <a:rPr lang="en-US" dirty="0"/>
              <a:t>.NET libraries, even when authored in C# or VB</a:t>
            </a:r>
          </a:p>
          <a:p>
            <a:pPr lvl="1"/>
            <a:r>
              <a:rPr lang="en-US" dirty="0"/>
              <a:t>Type providers for using libraries from R and other languages</a:t>
            </a:r>
          </a:p>
          <a:p>
            <a:pPr lvl="1"/>
            <a:endParaRPr lang="en-US" i="1" dirty="0"/>
          </a:p>
          <a:p>
            <a:r>
              <a:rPr lang="en-US" dirty="0"/>
              <a:t>Fast, iterative workflow</a:t>
            </a:r>
          </a:p>
          <a:p>
            <a:pPr lvl="1"/>
            <a:r>
              <a:rPr lang="en-US" dirty="0"/>
              <a:t>F# Interactive</a:t>
            </a:r>
          </a:p>
          <a:p>
            <a:pPr lvl="1"/>
            <a:r>
              <a:rPr lang="en-US" dirty="0"/>
              <a:t>Script files</a:t>
            </a:r>
          </a:p>
          <a:p>
            <a:pPr lvl="1"/>
            <a:r>
              <a:rPr lang="en-US" dirty="0"/>
              <a:t>Tools + Extensions for Visual Studio, </a:t>
            </a:r>
            <a:r>
              <a:rPr lang="en-US" dirty="0" err="1"/>
              <a:t>emacs</a:t>
            </a:r>
            <a:r>
              <a:rPr lang="en-US" dirty="0"/>
              <a:t>, </a:t>
            </a:r>
            <a:r>
              <a:rPr lang="en-US" dirty="0" err="1"/>
              <a:t>VSCode</a:t>
            </a:r>
            <a:r>
              <a:rPr lang="en-US" dirty="0"/>
              <a:t>, Sublime Text...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1520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sz="900" b="0" dirty="0" err="1">
                <a:solidFill>
                  <a:srgbClr val="525252"/>
                </a:solidFill>
              </a:rPr>
              <a:t>Generalized</a:t>
            </a:r>
            <a:r>
              <a:rPr lang="es-ES" sz="900" b="0" dirty="0">
                <a:solidFill>
                  <a:srgbClr val="525252"/>
                </a:solidFill>
              </a:rPr>
              <a:t> </a:t>
            </a:r>
            <a:r>
              <a:rPr lang="es-ES" sz="900" b="0" dirty="0" err="1">
                <a:solidFill>
                  <a:srgbClr val="525252"/>
                </a:solidFill>
              </a:rPr>
              <a:t>Algebraic</a:t>
            </a:r>
            <a:r>
              <a:rPr lang="es-ES" sz="900" b="0" dirty="0">
                <a:solidFill>
                  <a:srgbClr val="525252"/>
                </a:solidFill>
              </a:rPr>
              <a:t> Data </a:t>
            </a:r>
            <a:r>
              <a:rPr lang="es-ES" sz="900" b="0" dirty="0" err="1">
                <a:solidFill>
                  <a:srgbClr val="525252"/>
                </a:solidFill>
              </a:rPr>
              <a:t>Types</a:t>
            </a:r>
            <a:r>
              <a:rPr lang="es-ES" sz="900" b="0" dirty="0">
                <a:solidFill>
                  <a:srgbClr val="525252"/>
                </a:solidFill>
              </a:rPr>
              <a:t> (</a:t>
            </a:r>
            <a:r>
              <a:rPr lang="es-ES" sz="900" b="0" dirty="0" err="1">
                <a:solidFill>
                  <a:srgbClr val="525252"/>
                </a:solidFill>
              </a:rPr>
              <a:t>GADTs</a:t>
            </a:r>
            <a:r>
              <a:rPr lang="es-ES" sz="900" b="0" dirty="0">
                <a:solidFill>
                  <a:srgbClr val="525252"/>
                </a:solidFill>
              </a:rPr>
              <a:t>)</a:t>
            </a:r>
          </a:p>
          <a:p>
            <a:pPr marL="0" indent="0">
              <a:buNone/>
            </a:pPr>
            <a:r>
              <a:rPr lang="es-ES" sz="900" b="0" dirty="0" err="1">
                <a:solidFill>
                  <a:srgbClr val="525252"/>
                </a:solidFill>
              </a:rPr>
              <a:t>Discriminated</a:t>
            </a:r>
            <a:r>
              <a:rPr lang="es-ES" sz="900" b="0" dirty="0">
                <a:solidFill>
                  <a:srgbClr val="525252"/>
                </a:solidFill>
              </a:rPr>
              <a:t> </a:t>
            </a:r>
            <a:r>
              <a:rPr lang="es-ES" sz="900" b="0" dirty="0" err="1">
                <a:solidFill>
                  <a:srgbClr val="525252"/>
                </a:solidFill>
              </a:rPr>
              <a:t>Unions</a:t>
            </a:r>
            <a:endParaRPr lang="es-ES" sz="900" b="0" dirty="0">
              <a:solidFill>
                <a:srgbClr val="525252"/>
              </a:solidFill>
            </a:endParaRPr>
          </a:p>
          <a:p>
            <a:pPr marL="0" indent="0">
              <a:buNone/>
            </a:pPr>
            <a:r>
              <a:rPr lang="es-ES" sz="900" b="0" dirty="0" err="1">
                <a:solidFill>
                  <a:srgbClr val="525252"/>
                </a:solidFill>
              </a:rPr>
              <a:t>Pattern</a:t>
            </a:r>
            <a:r>
              <a:rPr lang="es-ES" sz="900" b="0" dirty="0">
                <a:solidFill>
                  <a:srgbClr val="525252"/>
                </a:solidFill>
              </a:rPr>
              <a:t> </a:t>
            </a:r>
            <a:r>
              <a:rPr lang="es-ES" sz="900" b="0" dirty="0" err="1">
                <a:solidFill>
                  <a:srgbClr val="525252"/>
                </a:solidFill>
              </a:rPr>
              <a:t>Matching</a:t>
            </a:r>
            <a:endParaRPr lang="es-ES" sz="900" b="0" dirty="0">
              <a:solidFill>
                <a:srgbClr val="525252"/>
              </a:solidFill>
            </a:endParaRPr>
          </a:p>
          <a:p>
            <a:pPr marL="0" indent="0">
              <a:buNone/>
            </a:pPr>
            <a:r>
              <a:rPr lang="es-ES" sz="900" b="0" dirty="0" err="1">
                <a:solidFill>
                  <a:srgbClr val="525252"/>
                </a:solidFill>
              </a:rPr>
              <a:t>Object</a:t>
            </a:r>
            <a:r>
              <a:rPr lang="es-ES" sz="900" b="0" dirty="0">
                <a:solidFill>
                  <a:srgbClr val="525252"/>
                </a:solidFill>
              </a:rPr>
              <a:t> </a:t>
            </a:r>
            <a:r>
              <a:rPr lang="es-ES" sz="900" b="0" dirty="0" err="1">
                <a:solidFill>
                  <a:srgbClr val="525252"/>
                </a:solidFill>
              </a:rPr>
              <a:t>Expressions</a:t>
            </a:r>
            <a:endParaRPr lang="es-ES" sz="900" b="0" dirty="0">
              <a:solidFill>
                <a:srgbClr val="525252"/>
              </a:solidFill>
            </a:endParaRPr>
          </a:p>
          <a:p>
            <a:pPr marL="0" indent="0">
              <a:buNone/>
            </a:pPr>
            <a:r>
              <a:rPr lang="es-ES" sz="900" b="0" dirty="0" err="1">
                <a:solidFill>
                  <a:srgbClr val="525252"/>
                </a:solidFill>
              </a:rPr>
              <a:t>Option</a:t>
            </a:r>
            <a:r>
              <a:rPr lang="es-ES" sz="900" b="0" dirty="0">
                <a:solidFill>
                  <a:srgbClr val="525252"/>
                </a:solidFill>
              </a:rPr>
              <a:t>, </a:t>
            </a:r>
            <a:r>
              <a:rPr lang="es-ES" sz="900" b="0" dirty="0" err="1">
                <a:solidFill>
                  <a:srgbClr val="525252"/>
                </a:solidFill>
              </a:rPr>
              <a:t>List</a:t>
            </a:r>
            <a:r>
              <a:rPr lang="es-ES" sz="900" b="0" dirty="0">
                <a:solidFill>
                  <a:srgbClr val="525252"/>
                </a:solidFill>
              </a:rPr>
              <a:t>, </a:t>
            </a:r>
            <a:r>
              <a:rPr lang="es-ES" sz="900" b="0" dirty="0" err="1">
                <a:solidFill>
                  <a:srgbClr val="525252"/>
                </a:solidFill>
              </a:rPr>
              <a:t>Memoizer</a:t>
            </a:r>
            <a:r>
              <a:rPr lang="es-ES" sz="900" b="0" dirty="0">
                <a:solidFill>
                  <a:srgbClr val="525252"/>
                </a:solidFill>
              </a:rPr>
              <a:t> </a:t>
            </a:r>
            <a:r>
              <a:rPr lang="es-ES" sz="900" b="0" dirty="0" err="1">
                <a:solidFill>
                  <a:srgbClr val="525252"/>
                </a:solidFill>
              </a:rPr>
              <a:t>Types</a:t>
            </a:r>
            <a:endParaRPr lang="es-ES" sz="900" b="0" dirty="0">
              <a:solidFill>
                <a:srgbClr val="525252"/>
              </a:solidFill>
            </a:endParaRPr>
          </a:p>
          <a:p>
            <a:pPr marL="0" indent="0">
              <a:buNone/>
            </a:pPr>
            <a:r>
              <a:rPr lang="es-ES" sz="900" b="0" dirty="0">
                <a:solidFill>
                  <a:srgbClr val="525252"/>
                </a:solidFill>
              </a:rPr>
              <a:t>Curry/</a:t>
            </a:r>
            <a:r>
              <a:rPr lang="es-ES" sz="900" b="0" dirty="0" err="1">
                <a:solidFill>
                  <a:srgbClr val="525252"/>
                </a:solidFill>
              </a:rPr>
              <a:t>Uncurry</a:t>
            </a:r>
            <a:r>
              <a:rPr lang="es-ES" sz="900" b="0" dirty="0">
                <a:solidFill>
                  <a:srgbClr val="525252"/>
                </a:solidFill>
              </a:rPr>
              <a:t>, </a:t>
            </a:r>
            <a:r>
              <a:rPr lang="es-ES" sz="900" b="0" dirty="0" err="1">
                <a:solidFill>
                  <a:srgbClr val="525252"/>
                </a:solidFill>
              </a:rPr>
              <a:t>Partial</a:t>
            </a:r>
            <a:r>
              <a:rPr lang="es-ES" sz="900" b="0" dirty="0">
                <a:solidFill>
                  <a:srgbClr val="525252"/>
                </a:solidFill>
              </a:rPr>
              <a:t>, </a:t>
            </a:r>
            <a:r>
              <a:rPr lang="es-ES" sz="900" b="0" dirty="0" err="1">
                <a:solidFill>
                  <a:srgbClr val="525252"/>
                </a:solidFill>
              </a:rPr>
              <a:t>Composition</a:t>
            </a:r>
            <a:r>
              <a:rPr lang="es-ES" sz="900" b="0" dirty="0">
                <a:solidFill>
                  <a:srgbClr val="525252"/>
                </a:solidFill>
              </a:rPr>
              <a:t>, </a:t>
            </a:r>
            <a:r>
              <a:rPr lang="es-ES" sz="900" b="0" dirty="0" err="1">
                <a:solidFill>
                  <a:srgbClr val="525252"/>
                </a:solidFill>
              </a:rPr>
              <a:t>Lazy</a:t>
            </a:r>
            <a:r>
              <a:rPr lang="es-ES" sz="900" b="0" dirty="0">
                <a:solidFill>
                  <a:srgbClr val="525252"/>
                </a:solidFill>
              </a:rPr>
              <a:t> </a:t>
            </a:r>
            <a:r>
              <a:rPr lang="es-ES" sz="900" b="0" dirty="0" err="1">
                <a:solidFill>
                  <a:srgbClr val="525252"/>
                </a:solidFill>
              </a:rPr>
              <a:t>Functions</a:t>
            </a:r>
            <a:endParaRPr lang="es-ES" sz="900" b="0" dirty="0">
              <a:solidFill>
                <a:srgbClr val="525252"/>
              </a:solidFill>
            </a:endParaRPr>
          </a:p>
          <a:p>
            <a:pPr marL="0" indent="0">
              <a:buNone/>
            </a:pPr>
            <a:r>
              <a:rPr lang="es-ES" sz="900" b="0" dirty="0" err="1">
                <a:solidFill>
                  <a:srgbClr val="525252"/>
                </a:solidFill>
              </a:rPr>
              <a:t>Map</a:t>
            </a:r>
            <a:r>
              <a:rPr lang="es-ES" sz="900" b="0" dirty="0">
                <a:solidFill>
                  <a:srgbClr val="525252"/>
                </a:solidFill>
              </a:rPr>
              <a:t>, </a:t>
            </a:r>
            <a:r>
              <a:rPr lang="es-ES" sz="900" b="0" dirty="0" err="1">
                <a:solidFill>
                  <a:srgbClr val="525252"/>
                </a:solidFill>
              </a:rPr>
              <a:t>Filter</a:t>
            </a:r>
            <a:r>
              <a:rPr lang="es-ES" sz="900" b="0" dirty="0">
                <a:solidFill>
                  <a:srgbClr val="525252"/>
                </a:solidFill>
              </a:rPr>
              <a:t>, </a:t>
            </a:r>
            <a:r>
              <a:rPr lang="es-ES" sz="900" b="0" dirty="0" err="1">
                <a:solidFill>
                  <a:srgbClr val="525252"/>
                </a:solidFill>
              </a:rPr>
              <a:t>Fold</a:t>
            </a:r>
            <a:r>
              <a:rPr lang="es-ES" sz="900" b="0" dirty="0">
                <a:solidFill>
                  <a:srgbClr val="525252"/>
                </a:solidFill>
              </a:rPr>
              <a:t> Standard </a:t>
            </a:r>
            <a:r>
              <a:rPr lang="es-ES" sz="900" b="0" dirty="0" err="1">
                <a:solidFill>
                  <a:srgbClr val="525252"/>
                </a:solidFill>
              </a:rPr>
              <a:t>Higher-order</a:t>
            </a:r>
            <a:r>
              <a:rPr lang="es-ES" sz="900" b="0" dirty="0">
                <a:solidFill>
                  <a:srgbClr val="525252"/>
                </a:solidFill>
              </a:rPr>
              <a:t> </a:t>
            </a:r>
            <a:r>
              <a:rPr lang="es-ES" sz="900" b="0" dirty="0" err="1">
                <a:solidFill>
                  <a:srgbClr val="525252"/>
                </a:solidFill>
              </a:rPr>
              <a:t>Functions</a:t>
            </a:r>
            <a:endParaRPr lang="es-ES" sz="900" b="0" dirty="0">
              <a:solidFill>
                <a:srgbClr val="525252"/>
              </a:solidFill>
            </a:endParaRPr>
          </a:p>
          <a:p>
            <a:pPr marL="0" indent="0">
              <a:buNone/>
            </a:pPr>
            <a:r>
              <a:rPr lang="es-ES" sz="900" b="0" dirty="0">
                <a:solidFill>
                  <a:srgbClr val="525252"/>
                </a:solidFill>
              </a:rPr>
              <a:t>Etc.</a:t>
            </a:r>
          </a:p>
          <a:p>
            <a:pPr algn="l"/>
            <a:endParaRPr lang="en-GB" altLang="es-ES" b="1" dirty="0"/>
          </a:p>
          <a:p>
            <a:pPr algn="l"/>
            <a:r>
              <a:rPr lang="en-GB" altLang="es-ES" b="1" dirty="0"/>
              <a:t>Algebraic Data Type</a:t>
            </a:r>
          </a:p>
          <a:p>
            <a:r>
              <a:rPr lang="en-GB" altLang="es-ES" dirty="0"/>
              <a:t>https://en.wikipedia.org/wiki/Algebraic_data_type</a:t>
            </a:r>
          </a:p>
          <a:p>
            <a:r>
              <a:rPr lang="es-ES" b="0" dirty="0"/>
              <a:t>“</a:t>
            </a:r>
          </a:p>
          <a:p>
            <a:r>
              <a:rPr lang="en-US" b="0" dirty="0"/>
              <a:t>In computer programming, particularly functional programming and type theory, an algebraic data type is a kind of composite type, i.e. a type formed by combining other types. Two common classes of algebraic type are product types—i.e. tuples and records—and sum types, also called tagged or disjoint unions or variant types.</a:t>
            </a:r>
          </a:p>
          <a:p>
            <a:r>
              <a:rPr lang="es-ES" b="0" dirty="0"/>
              <a:t>“</a:t>
            </a:r>
          </a:p>
          <a:p>
            <a:endParaRPr lang="es-ES" b="0" dirty="0"/>
          </a:p>
          <a:p>
            <a:r>
              <a:rPr lang="es-ES" b="1" dirty="0" err="1">
                <a:effectLst/>
              </a:rPr>
              <a:t>Generalized</a:t>
            </a:r>
            <a:r>
              <a:rPr lang="es-ES" b="1" dirty="0">
                <a:effectLst/>
              </a:rPr>
              <a:t> </a:t>
            </a:r>
            <a:r>
              <a:rPr lang="es-ES" b="1" dirty="0" err="1">
                <a:effectLst/>
              </a:rPr>
              <a:t>algebraic</a:t>
            </a:r>
            <a:r>
              <a:rPr lang="es-ES" b="1" dirty="0">
                <a:effectLst/>
              </a:rPr>
              <a:t> data </a:t>
            </a:r>
            <a:r>
              <a:rPr lang="es-ES" b="1" dirty="0" err="1">
                <a:effectLst/>
              </a:rPr>
              <a:t>type</a:t>
            </a:r>
            <a:endParaRPr lang="en-GB" altLang="es-ES" dirty="0"/>
          </a:p>
          <a:p>
            <a:r>
              <a:rPr lang="en-GB" altLang="es-ES" dirty="0"/>
              <a:t>https://en.wikipedia.org/wiki/Generalized_algebraic_data_type</a:t>
            </a:r>
          </a:p>
          <a:p>
            <a:r>
              <a:rPr lang="en-GB" altLang="es-ES" dirty="0"/>
              <a:t>“</a:t>
            </a:r>
          </a:p>
          <a:p>
            <a:r>
              <a:rPr lang="en-US" altLang="es-ES" dirty="0"/>
              <a:t>In functional programming, a generalized algebraic data type (GADT, also first-class phantom type,</a:t>
            </a:r>
            <a:r>
              <a:rPr lang="en-US" altLang="es-ES" baseline="0" dirty="0"/>
              <a:t> </a:t>
            </a:r>
            <a:r>
              <a:rPr lang="en-US" altLang="es-ES" dirty="0"/>
              <a:t>guarded recursive datatype, or equality-qualified type) is a generalization of the algebraic data types of Haskell and ML, applying to parametric types.</a:t>
            </a:r>
          </a:p>
          <a:p>
            <a:endParaRPr lang="en-US" altLang="es-ES" dirty="0"/>
          </a:p>
          <a:p>
            <a:r>
              <a:rPr lang="en-US" altLang="es-ES" dirty="0"/>
              <a:t>With this extension, the parameters of the return type of a data constructor can be freely chosen when declaring the constructor, while for algebraic data types in Haskell 98, the type parameter of the return value is inferred from data types of parameters; they are currently implemented in the GHC compiler as a non-standard extension, used by, among others, Pugs and </a:t>
            </a:r>
            <a:r>
              <a:rPr lang="en-US" altLang="es-ES" dirty="0" err="1"/>
              <a:t>Darcs</a:t>
            </a:r>
            <a:r>
              <a:rPr lang="en-US" altLang="es-ES" dirty="0"/>
              <a:t>. </a:t>
            </a:r>
            <a:r>
              <a:rPr lang="en-US" altLang="es-ES" dirty="0" err="1"/>
              <a:t>OCaml</a:t>
            </a:r>
            <a:r>
              <a:rPr lang="en-US" altLang="es-ES" dirty="0"/>
              <a:t> supports GADT natively since version 4.00.[4]</a:t>
            </a:r>
            <a:endParaRPr lang="en-GB" altLang="es-ES" dirty="0"/>
          </a:p>
          <a:p>
            <a:r>
              <a:rPr lang="en-GB" altLang="es-ES" dirty="0"/>
              <a:t>“</a:t>
            </a:r>
          </a:p>
          <a:p>
            <a:endParaRPr lang="es-ES" b="0" dirty="0"/>
          </a:p>
          <a:p>
            <a:r>
              <a:rPr lang="es-ES" b="1" dirty="0" err="1"/>
              <a:t>Discriminated</a:t>
            </a:r>
            <a:r>
              <a:rPr lang="es-ES" b="1" dirty="0"/>
              <a:t> </a:t>
            </a:r>
            <a:r>
              <a:rPr lang="es-ES" b="1" dirty="0" err="1"/>
              <a:t>Union</a:t>
            </a:r>
            <a:endParaRPr lang="es-ES" b="1" dirty="0"/>
          </a:p>
          <a:p>
            <a:r>
              <a:rPr lang="es-ES" b="0" dirty="0"/>
              <a:t>https://en.wikipedia.org/wiki/</a:t>
            </a:r>
            <a:r>
              <a:rPr lang="es-ES" b="0" dirty="0" err="1"/>
              <a:t>Discriminated_unión</a:t>
            </a:r>
            <a:endParaRPr lang="es-ES" b="0" dirty="0"/>
          </a:p>
          <a:p>
            <a:r>
              <a:rPr lang="es-ES" b="0" dirty="0"/>
              <a:t>https://en.wikipedia.org/wiki/</a:t>
            </a:r>
            <a:r>
              <a:rPr lang="es-ES" b="0" dirty="0" err="1"/>
              <a:t>Tagged_unión</a:t>
            </a:r>
            <a:endParaRPr lang="es-ES" b="0" dirty="0"/>
          </a:p>
          <a:p>
            <a:r>
              <a:rPr lang="es-ES" b="0" dirty="0"/>
              <a:t>“</a:t>
            </a:r>
          </a:p>
          <a:p>
            <a:r>
              <a:rPr lang="en-US" b="0" dirty="0"/>
              <a:t>In computer science, a tagged union, also called a variant, variant record, discriminated union, disjoint union, or sum type, is a data structure used to hold a value that could take on several different, but fixed, types. Only one of the types can be in use at any one time, and a tag field explicitly indicates which one is in use. It can be thought of as a type that has several "cases," each of which should be handled correctly when that type is manipulated. Like ordinary unions, tagged unions can save storage by overlapping storage areas for each type, since only one is in use at a time.</a:t>
            </a:r>
          </a:p>
          <a:p>
            <a:r>
              <a:rPr lang="en-US" b="0" dirty="0"/>
              <a:t>Tagged unions are most important in functional languages such as ML and Haskell, where they are called datatypes (see algebraic data type) and the compiler is able to verify that all cases of a tagged union are always handled, avoiding many types of errors. They can, however, be constructed in nearly any language, and are much safer than untagged unions, often simply called unions, which are similar but do not explicitly keep track of which member of the union is currently in use.</a:t>
            </a:r>
          </a:p>
          <a:p>
            <a:r>
              <a:rPr lang="en-US" b="0" dirty="0"/>
              <a:t>Tagged unions are often accompanied by the concept of a type constructor, which is similar but not the same as a constructor for a class. Type constructors produce a tagged union type, given the initial tag type and the corresponding type.</a:t>
            </a:r>
          </a:p>
          <a:p>
            <a:r>
              <a:rPr lang="es-ES" b="0" dirty="0"/>
              <a:t>“</a:t>
            </a:r>
          </a:p>
          <a:p>
            <a:endParaRPr lang="es-ES" b="0" dirty="0"/>
          </a:p>
          <a:p>
            <a:r>
              <a:rPr lang="es-ES" b="1" dirty="0" err="1"/>
              <a:t>Discriminated</a:t>
            </a:r>
            <a:r>
              <a:rPr lang="es-ES" b="1" dirty="0"/>
              <a:t> </a:t>
            </a:r>
            <a:r>
              <a:rPr lang="es-ES" b="1" dirty="0" err="1"/>
              <a:t>Unions</a:t>
            </a:r>
            <a:r>
              <a:rPr lang="es-ES" b="1" dirty="0"/>
              <a:t> (F#)</a:t>
            </a:r>
          </a:p>
          <a:p>
            <a:r>
              <a:rPr lang="es-ES" b="0" dirty="0"/>
              <a:t>https://msdn.microsoft.com/en-us/library/dd233226.aspx</a:t>
            </a:r>
          </a:p>
          <a:p>
            <a:r>
              <a:rPr lang="es-ES" b="0" dirty="0"/>
              <a:t>“</a:t>
            </a:r>
          </a:p>
          <a:p>
            <a:r>
              <a:rPr lang="en-US" dirty="0"/>
              <a:t>Discriminated unions provide support for values that can be one of a number of named cases, possibly each with different values and types. Discriminated unions are useful for heterogeneous data; data that can have special cases, including valid and error cases; data that varies in type from one instance to another; and as an alternative for small object hierarchies. In addition, recursive discriminated unions are used to represent tree data structures</a:t>
            </a:r>
            <a:endParaRPr lang="es-ES" b="0" dirty="0"/>
          </a:p>
          <a:p>
            <a:r>
              <a:rPr lang="es-ES" b="0" dirty="0"/>
              <a:t>“</a:t>
            </a:r>
          </a:p>
          <a:p>
            <a:endParaRPr lang="es-ES" b="0" dirty="0"/>
          </a:p>
          <a:p>
            <a:r>
              <a:rPr lang="es-ES" b="1" dirty="0" err="1">
                <a:effectLst/>
              </a:rPr>
              <a:t>Pattern</a:t>
            </a:r>
            <a:r>
              <a:rPr lang="es-ES" b="1" dirty="0">
                <a:effectLst/>
              </a:rPr>
              <a:t> </a:t>
            </a:r>
            <a:r>
              <a:rPr lang="es-ES" b="1" dirty="0" err="1">
                <a:effectLst/>
              </a:rPr>
              <a:t>matching</a:t>
            </a:r>
            <a:endParaRPr lang="es-ES" b="0" dirty="0"/>
          </a:p>
          <a:p>
            <a:r>
              <a:rPr lang="es-ES" b="0" dirty="0"/>
              <a:t>https://en.wikipedia.org/wiki/Pattern_matching</a:t>
            </a:r>
          </a:p>
          <a:p>
            <a:r>
              <a:rPr lang="en-US" b="0" dirty="0"/>
              <a:t>“</a:t>
            </a:r>
          </a:p>
          <a:p>
            <a:r>
              <a:rPr lang="en-US" b="0" dirty="0"/>
              <a:t>In computer science, pattern matching is the act of checking a given sequence of tokens for the presence of the constituents of some pattern. In contrast to pattern recognition, the match usually has to be exact. The patterns generally have the form of either sequences or tree structures. Uses of pattern matching include outputting the locations (if any) of a pattern within a token sequence, to output some component of the matched pattern, and to substitute the matching pattern with some other token sequence (i.e., search and replace).</a:t>
            </a:r>
          </a:p>
          <a:p>
            <a:endParaRPr lang="en-US" b="0" dirty="0"/>
          </a:p>
          <a:p>
            <a:r>
              <a:rPr lang="en-US" b="0" dirty="0"/>
              <a:t>Sequence patterns (e.g., a text string) are often described using regular expressions and matched using techniques such as backtracking.</a:t>
            </a:r>
          </a:p>
          <a:p>
            <a:endParaRPr lang="en-US" b="0" dirty="0"/>
          </a:p>
          <a:p>
            <a:r>
              <a:rPr lang="en-US" b="0" dirty="0"/>
              <a:t>Tree patterns are used in some programming languages as a general tool to process data based on its structure, e.g., Haskell, ML, Scala and the symbolic mathematics language Mathematica have special syntax for expressing tree patterns and a language construct for conditional execution and value retrieval based on it. For simplicity and efficiency reasons, these tree patterns lack some features that are available in regular expressions.</a:t>
            </a:r>
          </a:p>
          <a:p>
            <a:endParaRPr lang="en-US" b="0" dirty="0"/>
          </a:p>
          <a:p>
            <a:r>
              <a:rPr lang="en-US" b="0" dirty="0"/>
              <a:t>Often it is possible to give alternative patterns that are tried one by one, which yields a powerful conditional programming construct. Pattern matching sometimes include support for guards.</a:t>
            </a:r>
          </a:p>
          <a:p>
            <a:endParaRPr lang="en-US" b="0" dirty="0"/>
          </a:p>
          <a:p>
            <a:r>
              <a:rPr lang="en-US" b="0" dirty="0"/>
              <a:t>Term rewriting and graph rewriting languages rely on pattern matching for the fundamental way a program evaluates into a result.</a:t>
            </a:r>
          </a:p>
          <a:p>
            <a:r>
              <a:rPr lang="en-US" b="0" dirty="0"/>
              <a:t>“</a:t>
            </a:r>
          </a:p>
          <a:p>
            <a:endParaRPr lang="en-US" b="0" dirty="0"/>
          </a:p>
          <a:p>
            <a:r>
              <a:rPr lang="es-ES" b="1" dirty="0" err="1"/>
              <a:t>Pattern</a:t>
            </a:r>
            <a:r>
              <a:rPr lang="es-ES" b="1" dirty="0"/>
              <a:t> </a:t>
            </a:r>
            <a:r>
              <a:rPr lang="es-ES" b="1" dirty="0" err="1"/>
              <a:t>Matching</a:t>
            </a:r>
            <a:r>
              <a:rPr lang="es-ES" b="1" dirty="0"/>
              <a:t> (F#)</a:t>
            </a:r>
            <a:endParaRPr lang="en-US" b="0" dirty="0"/>
          </a:p>
          <a:p>
            <a:r>
              <a:rPr lang="en-US" b="0" dirty="0"/>
              <a:t>https://msdn.microsoft.com/en-us/library/dd547125.aspx</a:t>
            </a:r>
          </a:p>
          <a:p>
            <a:r>
              <a:rPr lang="en-US" b="0" dirty="0"/>
              <a:t>“</a:t>
            </a:r>
          </a:p>
          <a:p>
            <a:r>
              <a:rPr lang="en-US" dirty="0"/>
              <a:t>Patterns are rules for transforming input data. They are used throughout the F# language to compare data with a logical structure or structures, decompose data into constituent parts, or extract information from data in various ways.</a:t>
            </a:r>
            <a:endParaRPr lang="en-US" b="0" dirty="0"/>
          </a:p>
          <a:p>
            <a:r>
              <a:rPr lang="en-US" b="0" dirty="0"/>
              <a:t>“</a:t>
            </a:r>
          </a:p>
          <a:p>
            <a:endParaRPr lang="en-US" b="0" dirty="0"/>
          </a:p>
          <a:p>
            <a:r>
              <a:rPr lang="en-US" b="1" dirty="0"/>
              <a:t>Object Expressions</a:t>
            </a:r>
          </a:p>
          <a:p>
            <a:r>
              <a:rPr lang="en-US" b="0" dirty="0"/>
              <a:t>https://msdn.microsoft.com/en-us/library/dd233237.aspx</a:t>
            </a:r>
          </a:p>
          <a:p>
            <a:r>
              <a:rPr lang="en-US" b="1" dirty="0"/>
              <a:t>“</a:t>
            </a:r>
          </a:p>
          <a:p>
            <a:r>
              <a:rPr lang="en-US" b="0" dirty="0"/>
              <a:t>An object expression is an expression that creates a new instance of a dynamically created, anonymous object type that is based on an existing base type, interface, or set of interfaces.</a:t>
            </a:r>
          </a:p>
          <a:p>
            <a:endParaRPr lang="en-US" b="0" dirty="0"/>
          </a:p>
          <a:p>
            <a:r>
              <a:rPr lang="en-US" dirty="0"/>
              <a:t>You use object expressions when you want to avoid the extra code and overhead that is required to create a new, named type. If you use object expressions to minimize the number of types created in a program, you can reduce the number of lines of code and prevent the unnecessary proliferation of types. Instead of creating many types just to handle specific situations, you can use an object expression that customizes an existing type or provides an appropriate implementation of an interface for the specific case at hand.</a:t>
            </a:r>
            <a:endParaRPr lang="en-US" b="0" dirty="0"/>
          </a:p>
          <a:p>
            <a:r>
              <a:rPr lang="en-US" b="1" dirty="0"/>
              <a:t>“</a:t>
            </a:r>
          </a:p>
          <a:p>
            <a:endParaRPr lang="en-US" b="1" dirty="0"/>
          </a:p>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a:p>
            <a:endParaRPr lang="en-US" b="0"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n-US" b="1" dirty="0"/>
          </a:p>
          <a:p>
            <a:r>
              <a:rPr lang="en-US" b="1" dirty="0"/>
              <a:t>C# is a functional programming language</a:t>
            </a:r>
          </a:p>
          <a:p>
            <a:r>
              <a:rPr lang="en-US" dirty="0"/>
              <a:t>http://sneezy.cs.nott.ac.uk/fun/nov-06/FunPm.ppt</a:t>
            </a:r>
          </a:p>
          <a:p>
            <a:r>
              <a:rPr lang="en-GB" altLang="es-ES" dirty="0"/>
              <a:t>“</a:t>
            </a:r>
          </a:p>
          <a:p>
            <a:r>
              <a:rPr lang="en-GB" altLang="es-ES" b="1" dirty="0"/>
              <a:t>Functional Features not in C#</a:t>
            </a:r>
            <a:r>
              <a:rPr lang="en-GB" altLang="es-ES" dirty="0"/>
              <a:t>:</a:t>
            </a:r>
            <a:endParaRPr lang="en-US" sz="900" b="0" dirty="0">
              <a:solidFill>
                <a:srgbClr val="00188F"/>
              </a:solidFill>
            </a:endParaRPr>
          </a:p>
          <a:p>
            <a:pPr lvl="1">
              <a:lnSpc>
                <a:spcPts val="2500"/>
              </a:lnSpc>
            </a:pPr>
            <a:r>
              <a:rPr lang="en-GB" altLang="es-ES" sz="1800" dirty="0"/>
              <a:t>Datatypes &amp; pattern matching</a:t>
            </a:r>
          </a:p>
          <a:p>
            <a:pPr lvl="1">
              <a:lnSpc>
                <a:spcPts val="2500"/>
              </a:lnSpc>
            </a:pPr>
            <a:r>
              <a:rPr lang="en-GB" altLang="es-ES" sz="1800" dirty="0"/>
              <a:t>Higher-</a:t>
            </a:r>
            <a:r>
              <a:rPr lang="en-GB" altLang="es-ES" sz="1800" dirty="0" err="1"/>
              <a:t>kinded</a:t>
            </a:r>
            <a:r>
              <a:rPr lang="en-GB" altLang="es-ES" sz="1800" dirty="0"/>
              <a:t> types, </a:t>
            </a:r>
            <a:r>
              <a:rPr lang="en-GB" altLang="es-ES" sz="1800" dirty="0" err="1"/>
              <a:t>existentials</a:t>
            </a:r>
            <a:r>
              <a:rPr lang="en-GB" altLang="es-ES" sz="1800" dirty="0"/>
              <a:t>, sophisticated modules</a:t>
            </a:r>
          </a:p>
          <a:p>
            <a:pPr lvl="1">
              <a:lnSpc>
                <a:spcPts val="2500"/>
              </a:lnSpc>
            </a:pPr>
            <a:r>
              <a:rPr lang="en-GB" altLang="es-ES" sz="1800" dirty="0"/>
              <a:t>Unification/constraint-based type inference</a:t>
            </a:r>
          </a:p>
          <a:p>
            <a:pPr lvl="1">
              <a:lnSpc>
                <a:spcPts val="2500"/>
              </a:lnSpc>
            </a:pPr>
            <a:r>
              <a:rPr lang="en-GB" altLang="es-ES" sz="1800" dirty="0"/>
              <a:t>True laziness</a:t>
            </a:r>
          </a:p>
          <a:p>
            <a:endParaRPr lang="en-US" b="1" dirty="0"/>
          </a:p>
          <a:p>
            <a:r>
              <a:rPr lang="en-US" b="1" dirty="0"/>
              <a:t>GADTs</a:t>
            </a:r>
          </a:p>
          <a:p>
            <a:pPr marL="0" indent="0">
              <a:buNone/>
            </a:pPr>
            <a:r>
              <a:rPr lang="en-GB" altLang="es-ES" sz="900" dirty="0"/>
              <a:t>Generalized Algebraic Data Types permit constructors to return </a:t>
            </a:r>
            <a:r>
              <a:rPr lang="en-GB" altLang="es-ES" sz="900" i="1" dirty="0"/>
              <a:t>different</a:t>
            </a:r>
            <a:r>
              <a:rPr lang="en-GB" altLang="es-ES" sz="900" dirty="0"/>
              <a:t> instantiations of the defined type</a:t>
            </a:r>
          </a:p>
          <a:p>
            <a:pPr marL="0" indent="0">
              <a:lnSpc>
                <a:spcPts val="2550"/>
              </a:lnSpc>
              <a:buNone/>
            </a:pPr>
            <a:r>
              <a:rPr lang="en-GB" altLang="es-ES" sz="900" dirty="0"/>
              <a:t>Canonical example is well-typed expressions e.g.</a:t>
            </a:r>
            <a:br>
              <a:rPr lang="en-GB" altLang="es-ES" sz="900" dirty="0"/>
            </a:br>
            <a:r>
              <a:rPr lang="en-GB" altLang="es-ES" sz="900" dirty="0"/>
              <a:t>  </a:t>
            </a:r>
            <a:r>
              <a:rPr lang="en-GB" altLang="es-ES" sz="800" dirty="0">
                <a:solidFill>
                  <a:schemeClr val="tx2"/>
                </a:solidFill>
              </a:rPr>
              <a:t>datatype Expr a with</a:t>
            </a:r>
            <a:br>
              <a:rPr lang="en-GB" altLang="es-ES" sz="800" dirty="0">
                <a:solidFill>
                  <a:schemeClr val="tx2"/>
                </a:solidFill>
              </a:rPr>
            </a:br>
            <a:r>
              <a:rPr lang="en-GB" altLang="es-ES" sz="800" dirty="0">
                <a:solidFill>
                  <a:schemeClr val="tx2"/>
                </a:solidFill>
              </a:rPr>
              <a:t>    Lit : </a:t>
            </a:r>
            <a:r>
              <a:rPr lang="en-GB" altLang="es-ES" sz="800" dirty="0" err="1">
                <a:solidFill>
                  <a:schemeClr val="tx2"/>
                </a:solidFill>
              </a:rPr>
              <a:t>int</a:t>
            </a:r>
            <a:r>
              <a:rPr lang="en-GB" altLang="es-ES" sz="800" dirty="0">
                <a:solidFill>
                  <a:schemeClr val="tx2"/>
                </a:solidFill>
              </a:rPr>
              <a:t>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t>
            </a:r>
            <a:r>
              <a:rPr lang="en-GB" altLang="es-ES" sz="800" dirty="0" err="1">
                <a:solidFill>
                  <a:schemeClr val="tx2"/>
                </a:solidFill>
              </a:rPr>
              <a:t>int</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PairExpr</a:t>
            </a:r>
            <a:r>
              <a:rPr lang="en-GB" altLang="es-ES" sz="800" dirty="0">
                <a:solidFill>
                  <a:schemeClr val="tx2"/>
                </a:solidFill>
              </a:rPr>
              <a:t> : Expr a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r>
              <a:rPr lang="en-US" altLang="es-ES" sz="800" dirty="0">
                <a:solidFill>
                  <a:schemeClr val="tx2"/>
                </a:solidFill>
                <a:latin typeface="cmsy10" pitchFamily="34" charset="0"/>
              </a:rPr>
              <a:t>£</a:t>
            </a:r>
            <a:r>
              <a:rPr lang="en-GB" altLang="es-ES" sz="800" dirty="0">
                <a:solidFill>
                  <a:schemeClr val="tx2"/>
                </a:solidFill>
              </a:rPr>
              <a:t> b)</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Fst</a:t>
            </a:r>
            <a:r>
              <a:rPr lang="en-GB" altLang="es-ES" sz="800" dirty="0">
                <a:solidFill>
                  <a:schemeClr val="tx2"/>
                </a:solidFill>
              </a:rPr>
              <a:t> : Expr (a </a:t>
            </a:r>
            <a:r>
              <a:rPr lang="en-US" altLang="es-ES" sz="800" dirty="0">
                <a:solidFill>
                  <a:schemeClr val="tx2"/>
                </a:solidFill>
                <a:latin typeface="cmsy10" pitchFamily="34" charset="0"/>
              </a:rPr>
              <a:t>£</a:t>
            </a:r>
            <a:r>
              <a:rPr lang="en-GB" altLang="es-ES" sz="800" dirty="0">
                <a:solidFill>
                  <a:schemeClr val="tx2"/>
                </a:solidFill>
              </a:rPr>
              <a:t>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p>
          <a:p>
            <a:pPr marL="0" indent="0">
              <a:lnSpc>
                <a:spcPts val="2550"/>
              </a:lnSpc>
              <a:buNone/>
            </a:pPr>
            <a:r>
              <a:rPr lang="en-GB" altLang="es-ES" sz="900" dirty="0"/>
              <a:t>In C#, we can render this using “polymorphic inheritance”:</a:t>
            </a:r>
            <a:br>
              <a:rPr lang="en-GB" altLang="es-ES" sz="900" dirty="0"/>
            </a:br>
            <a:r>
              <a:rPr lang="en-GB" altLang="es-ES" sz="900" dirty="0"/>
              <a:t>  </a:t>
            </a:r>
            <a:r>
              <a:rPr lang="en-GB" altLang="es-ES" sz="800" dirty="0"/>
              <a:t>abstract class Expr&lt;a&gt;</a:t>
            </a:r>
            <a:br>
              <a:rPr lang="en-GB" altLang="es-ES" sz="800" dirty="0"/>
            </a:br>
            <a:r>
              <a:rPr lang="en-GB" altLang="es-ES" sz="800" dirty="0"/>
              <a:t>  class Lit : Expr&lt;</a:t>
            </a:r>
            <a:r>
              <a:rPr lang="en-GB" altLang="es-ES" sz="800" dirty="0" err="1"/>
              <a:t>int</a:t>
            </a:r>
            <a:r>
              <a:rPr lang="en-GB" altLang="es-ES" sz="800" dirty="0"/>
              <a:t>&gt; { </a:t>
            </a:r>
            <a:r>
              <a:rPr lang="en-GB" altLang="es-ES" sz="800" dirty="0" err="1"/>
              <a:t>int</a:t>
            </a:r>
            <a:r>
              <a:rPr lang="en-GB" altLang="es-ES" sz="800" dirty="0"/>
              <a:t> </a:t>
            </a:r>
            <a:r>
              <a:rPr lang="en-GB" altLang="es-ES" sz="800" dirty="0" err="1"/>
              <a:t>val</a:t>
            </a:r>
            <a:r>
              <a:rPr lang="en-GB" altLang="es-ES" sz="800" dirty="0"/>
              <a:t>; … }</a:t>
            </a:r>
            <a:br>
              <a:rPr lang="en-GB" altLang="es-ES" sz="800" dirty="0"/>
            </a:br>
            <a:r>
              <a:rPr lang="en-GB" altLang="es-ES" sz="800" dirty="0"/>
              <a:t>  class </a:t>
            </a:r>
            <a:r>
              <a:rPr lang="en-GB" altLang="es-ES" sz="800" dirty="0" err="1"/>
              <a:t>PairExpr</a:t>
            </a:r>
            <a:r>
              <a:rPr lang="en-GB" altLang="es-ES" sz="800" dirty="0"/>
              <a:t>&lt;</a:t>
            </a:r>
            <a:r>
              <a:rPr lang="en-GB" altLang="es-ES" sz="800" dirty="0" err="1"/>
              <a:t>a,b</a:t>
            </a:r>
            <a:r>
              <a:rPr lang="en-GB" altLang="es-ES" sz="800" dirty="0"/>
              <a:t>&gt; : Expr&lt;Pair&lt;</a:t>
            </a:r>
            <a:r>
              <a:rPr lang="en-GB" altLang="es-ES" sz="800" dirty="0" err="1"/>
              <a:t>a,b</a:t>
            </a:r>
            <a:r>
              <a:rPr lang="en-GB" altLang="es-ES" sz="800" dirty="0"/>
              <a:t>&gt;&gt; { Expr&lt;a&gt; e1; Expr&lt;b&gt; e2; … }</a:t>
            </a:r>
            <a:br>
              <a:rPr lang="en-GB" altLang="es-ES" sz="800" dirty="0"/>
            </a:br>
            <a:r>
              <a:rPr lang="en-GB" altLang="es-ES" sz="800" dirty="0"/>
              <a:t>  class </a:t>
            </a:r>
            <a:r>
              <a:rPr lang="en-GB" altLang="es-ES" sz="800" dirty="0" err="1"/>
              <a:t>Fst</a:t>
            </a:r>
            <a:r>
              <a:rPr lang="en-GB" altLang="es-ES" sz="800" dirty="0"/>
              <a:t>&lt;</a:t>
            </a:r>
            <a:r>
              <a:rPr lang="en-GB" altLang="es-ES" sz="800" dirty="0" err="1"/>
              <a:t>a,b</a:t>
            </a:r>
            <a:r>
              <a:rPr lang="en-GB" altLang="es-ES" sz="800" dirty="0"/>
              <a:t>&gt; : Expr&lt;a&gt; { Expr&lt;Pair&lt;</a:t>
            </a:r>
            <a:r>
              <a:rPr lang="en-GB" altLang="es-ES" sz="800" dirty="0" err="1"/>
              <a:t>a,b</a:t>
            </a:r>
            <a:r>
              <a:rPr lang="en-GB" altLang="es-ES" sz="800" dirty="0"/>
              <a:t>&gt;&gt; e; … }</a:t>
            </a:r>
            <a:endParaRPr lang="en-US" dirty="0"/>
          </a:p>
          <a:p>
            <a:r>
              <a:rPr lang="en-US" dirty="0"/>
              <a:t>“</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3"/>
              </a:rPr>
              <a:t>http://stackoverflow.com/questions/393757/why-is-c-sharp-a-functional-programmming-language</a:t>
            </a:r>
          </a:p>
          <a:p>
            <a:r>
              <a:rPr lang="en-US" dirty="0"/>
              <a:t>“</a:t>
            </a:r>
          </a:p>
          <a:p>
            <a:r>
              <a:rPr lang="en-US" dirty="0"/>
              <a:t>This isn't to say that C# is a functional programming language. Its still missing important features such as pattern matching, tail-call optimization, and list literals. Additionally, idiomatic C# is fundamentally imperative with a heavy dependence on mutable state.</a:t>
            </a:r>
          </a:p>
          <a:p>
            <a:r>
              <a:rPr lang="en-US" dirty="0"/>
              <a:t>“</a:t>
            </a:r>
          </a:p>
          <a:p>
            <a:endParaRPr lang="en-US" dirty="0"/>
          </a:p>
          <a:p>
            <a:r>
              <a:rPr lang="en-US" b="1" dirty="0"/>
              <a:t>Why doesn't .NET/C# optimize for tail-call recursion?</a:t>
            </a:r>
          </a:p>
          <a:p>
            <a:r>
              <a:rPr lang="en-US" dirty="0"/>
              <a:t>http://stackoverflow.com/questions/491376/why-doesnt-net-c-optimize-for-tail-call-recursion</a:t>
            </a:r>
          </a:p>
          <a:p>
            <a:r>
              <a:rPr lang="en-US" dirty="0"/>
              <a:t>“</a:t>
            </a:r>
          </a:p>
          <a:p>
            <a:r>
              <a:rPr lang="en-US" dirty="0"/>
              <a:t>Thanks for the suggestion. We've considered </a:t>
            </a:r>
            <a:r>
              <a:rPr lang="en-US" dirty="0" err="1"/>
              <a:t>emiting</a:t>
            </a:r>
            <a:r>
              <a:rPr lang="en-US" dirty="0"/>
              <a:t> tail call instructions at a number of points in the development of the C# compiler. However, there are some subtle issues which have pushed us to avoid this so far: 1) There is actually a non-trivial overhead cost to using the .tail instruction in the CLR (it is not just a jump instruction as tail calls ultimately become in many less strict environments such as functional language runtime environments where tail calls are heavily optimized). 2) There are few real C# methods where it would be legal to emit tail calls (other languages encourage coding patterns which have more tail recursion, and many that rely heavily on tail call optimization actually do global re-writing (such as Continuation Passing transformations) to increase the amount of tail recursion). 3) Partly because of 2), cases where C# methods stack overflow due to deep recursion that should have succeeded are fairly rare.</a:t>
            </a:r>
          </a:p>
          <a:p>
            <a:r>
              <a:rPr lang="en-US" dirty="0"/>
              <a:t>All that said, we continue to look at this, and we may in a future release of the compiler find some patterns where it makes sense to emit .tail instructions.</a:t>
            </a:r>
          </a:p>
          <a:p>
            <a:r>
              <a:rPr lang="en-US" dirty="0"/>
              <a:t>“</a:t>
            </a:r>
          </a:p>
          <a:p>
            <a:endParaRPr lang="es-ES" dirty="0"/>
          </a:p>
          <a:p>
            <a:r>
              <a:rPr lang="es-ES" b="1" dirty="0" err="1"/>
              <a:t>PortableFCSLib</a:t>
            </a:r>
            <a:endParaRPr lang="es-ES" dirty="0"/>
          </a:p>
          <a:p>
            <a:r>
              <a:rPr lang="es-ES" dirty="0"/>
              <a:t>https://github.com/rmoritz/PortableFCSLib</a:t>
            </a:r>
          </a:p>
          <a:p>
            <a:r>
              <a:rPr lang="es-ES" dirty="0"/>
              <a:t>“</a:t>
            </a:r>
          </a:p>
          <a:p>
            <a:r>
              <a:rPr lang="en-US" dirty="0" err="1"/>
              <a:t>Memoizer</a:t>
            </a:r>
            <a:r>
              <a:rPr lang="en-US" dirty="0"/>
              <a:t> Type</a:t>
            </a:r>
          </a:p>
          <a:p>
            <a:r>
              <a:rPr lang="en-US" dirty="0"/>
              <a:t>Option Type</a:t>
            </a:r>
          </a:p>
          <a:p>
            <a:r>
              <a:rPr lang="en-US" dirty="0"/>
              <a:t>List Type</a:t>
            </a:r>
          </a:p>
          <a:p>
            <a:r>
              <a:rPr lang="en-US" dirty="0"/>
              <a:t>Curry/</a:t>
            </a:r>
            <a:r>
              <a:rPr lang="en-US" dirty="0" err="1"/>
              <a:t>Uncurry</a:t>
            </a:r>
            <a:r>
              <a:rPr lang="en-US" dirty="0"/>
              <a:t> Functions</a:t>
            </a:r>
          </a:p>
          <a:p>
            <a:r>
              <a:rPr lang="en-US" dirty="0"/>
              <a:t>Partial Functions</a:t>
            </a:r>
          </a:p>
          <a:p>
            <a:r>
              <a:rPr lang="en-US" dirty="0"/>
              <a:t>Composition Functions</a:t>
            </a:r>
          </a:p>
          <a:p>
            <a:r>
              <a:rPr lang="en-US" dirty="0" err="1"/>
              <a:t>Memoization</a:t>
            </a:r>
            <a:r>
              <a:rPr lang="en-US" dirty="0"/>
              <a:t> Functions</a:t>
            </a:r>
          </a:p>
          <a:p>
            <a:r>
              <a:rPr lang="en-US" dirty="0"/>
              <a:t>Lazy Functions</a:t>
            </a:r>
          </a:p>
          <a:p>
            <a:r>
              <a:rPr lang="en-US" dirty="0"/>
              <a:t>Standard Higher-order Functions</a:t>
            </a:r>
          </a:p>
          <a:p>
            <a:r>
              <a:rPr lang="en-US" dirty="0"/>
              <a:t>	Map, Filter, Fold</a:t>
            </a:r>
            <a:endParaRPr lang="es-ES" dirty="0"/>
          </a:p>
          <a:p>
            <a:r>
              <a:rPr lang="es-ES" dirty="0"/>
              <a:t>“</a:t>
            </a:r>
          </a:p>
          <a:p>
            <a:endParaRPr lang="es-ES" dirty="0"/>
          </a:p>
          <a:p>
            <a:r>
              <a:rPr lang="es-ES" sz="900" b="0" i="0" u="none" strike="noStrike" kern="1200" baseline="0" dirty="0">
                <a:solidFill>
                  <a:schemeClr val="tx1"/>
                </a:solidFill>
                <a:latin typeface="Segoe UI Light" pitchFamily="34" charset="0"/>
                <a:ea typeface="+mn-ea"/>
                <a:cs typeface="+mn-cs"/>
              </a:rPr>
              <a:t>In LINQ, </a:t>
            </a:r>
            <a:r>
              <a:rPr lang="en-US" sz="900" b="0" i="0" u="none" strike="noStrike" kern="1200" baseline="0" dirty="0">
                <a:solidFill>
                  <a:schemeClr val="tx1"/>
                </a:solidFill>
                <a:latin typeface="Segoe UI Light" pitchFamily="34" charset="0"/>
                <a:ea typeface="+mn-ea"/>
                <a:cs typeface="+mn-cs"/>
              </a:rPr>
              <a:t>Map is called Select , Filter is called Where, and Fold is called Aggregate.</a:t>
            </a:r>
            <a:endParaRPr lang="en-US" dirty="0"/>
          </a:p>
          <a:p>
            <a:endParaRPr lang="en-US" dirty="0"/>
          </a:p>
          <a:p>
            <a:r>
              <a:rPr lang="es-ES" b="1" dirty="0" err="1"/>
              <a:t>Functional</a:t>
            </a:r>
            <a:r>
              <a:rPr lang="es-ES" b="1" dirty="0"/>
              <a:t> C#</a:t>
            </a:r>
          </a:p>
          <a:p>
            <a:r>
              <a:rPr lang="es-ES" dirty="0"/>
              <a:t>http://functionalcsharp.codeplex.com/</a:t>
            </a:r>
          </a:p>
          <a:p>
            <a:r>
              <a:rPr lang="es-ES" dirty="0"/>
              <a:t>“</a:t>
            </a:r>
          </a:p>
          <a:p>
            <a:r>
              <a:rPr lang="es-ES" b="0" dirty="0" err="1">
                <a:effectLst/>
              </a:rPr>
              <a:t>Pattern</a:t>
            </a:r>
            <a:r>
              <a:rPr lang="es-ES" b="0" dirty="0">
                <a:effectLst/>
              </a:rPr>
              <a:t> </a:t>
            </a:r>
            <a:r>
              <a:rPr lang="es-ES" b="0" dirty="0" err="1">
                <a:effectLst/>
              </a:rPr>
              <a:t>Matching</a:t>
            </a:r>
            <a:endParaRPr lang="es-ES" b="0" dirty="0">
              <a:effectLst/>
            </a:endParaRPr>
          </a:p>
          <a:p>
            <a:r>
              <a:rPr lang="es-ES" b="0" dirty="0" err="1"/>
              <a:t>Object</a:t>
            </a:r>
            <a:r>
              <a:rPr lang="es-ES" b="0" dirty="0"/>
              <a:t> </a:t>
            </a:r>
            <a:r>
              <a:rPr lang="es-ES" b="0" dirty="0" err="1"/>
              <a:t>Expressions</a:t>
            </a:r>
            <a:endParaRPr lang="es-ES" b="0" dirty="0"/>
          </a:p>
          <a:p>
            <a:r>
              <a:rPr lang="es-ES" b="0" dirty="0" err="1"/>
              <a:t>Discriminated</a:t>
            </a:r>
            <a:r>
              <a:rPr lang="es-ES" b="0" dirty="0"/>
              <a:t> </a:t>
            </a:r>
            <a:r>
              <a:rPr lang="es-ES" b="0" dirty="0" err="1"/>
              <a:t>Unions</a:t>
            </a:r>
            <a:endParaRPr lang="es-ES" b="0" dirty="0"/>
          </a:p>
          <a:p>
            <a:r>
              <a:rPr lang="es-ES" b="0" dirty="0" err="1"/>
              <a:t>Monadic</a:t>
            </a:r>
            <a:r>
              <a:rPr lang="es-ES" b="0" dirty="0"/>
              <a:t> </a:t>
            </a:r>
            <a:r>
              <a:rPr lang="es-ES" b="0" dirty="0" err="1"/>
              <a:t>Parser</a:t>
            </a:r>
            <a:endParaRPr lang="es-ES" b="0" dirty="0"/>
          </a:p>
          <a:p>
            <a:r>
              <a:rPr lang="es-ES" dirty="0"/>
              <a:t>“</a:t>
            </a:r>
          </a:p>
          <a:p>
            <a:endParaRPr lang="es-ES" dirty="0"/>
          </a:p>
          <a:p>
            <a:r>
              <a:rPr lang="es-ES" b="1" dirty="0" err="1"/>
              <a:t>functional-utils-csharp</a:t>
            </a:r>
            <a:endParaRPr lang="es-ES" dirty="0"/>
          </a:p>
          <a:p>
            <a:r>
              <a:rPr lang="es-ES" dirty="0"/>
              <a:t>https://code.google.com/archive/p/functional-utils-csharp/</a:t>
            </a:r>
          </a:p>
          <a:p>
            <a:endParaRPr lang="es-ES" b="0" dirty="0"/>
          </a:p>
          <a:p>
            <a:r>
              <a:rPr lang="es-ES" b="1" dirty="0" err="1"/>
              <a:t>FunctionalSharp</a:t>
            </a:r>
            <a:r>
              <a:rPr lang="es-ES" b="1" dirty="0"/>
              <a:t> </a:t>
            </a:r>
          </a:p>
          <a:p>
            <a:r>
              <a:rPr lang="es-ES" b="0" dirty="0"/>
              <a:t>https://github.com/Patrickkk/FunctionalSharp</a:t>
            </a:r>
          </a:p>
          <a:p>
            <a:r>
              <a:rPr lang="es-ES" b="0" dirty="0"/>
              <a:t>“</a:t>
            </a:r>
          </a:p>
          <a:p>
            <a:r>
              <a:rPr lang="en-US" b="0" dirty="0"/>
              <a:t>•</a:t>
            </a:r>
            <a:r>
              <a:rPr lang="en-US" b="0" dirty="0" err="1"/>
              <a:t>OptionTypes</a:t>
            </a:r>
            <a:endParaRPr lang="en-US" b="0" dirty="0"/>
          </a:p>
          <a:p>
            <a:r>
              <a:rPr lang="en-US" b="0" dirty="0"/>
              <a:t>•</a:t>
            </a:r>
            <a:r>
              <a:rPr lang="en-US" b="0" dirty="0" err="1"/>
              <a:t>DiscriminatedUnions</a:t>
            </a:r>
            <a:endParaRPr lang="en-US" b="0" dirty="0"/>
          </a:p>
          <a:p>
            <a:r>
              <a:rPr lang="en-US" b="0" dirty="0"/>
              <a:t>•</a:t>
            </a:r>
            <a:r>
              <a:rPr lang="en-US" b="0" dirty="0" err="1"/>
              <a:t>PatternMatching</a:t>
            </a:r>
            <a:endParaRPr lang="en-US" b="0" dirty="0"/>
          </a:p>
          <a:p>
            <a:r>
              <a:rPr lang="en-US" b="0" dirty="0"/>
              <a:t>•</a:t>
            </a:r>
            <a:r>
              <a:rPr lang="en-US" b="0" dirty="0" err="1"/>
              <a:t>PatternMatching</a:t>
            </a:r>
            <a:r>
              <a:rPr lang="en-US" b="0" dirty="0"/>
              <a:t> &amp; </a:t>
            </a:r>
            <a:r>
              <a:rPr lang="en-US" b="0" dirty="0" err="1"/>
              <a:t>DiscriminatedUnions</a:t>
            </a:r>
            <a:endParaRPr lang="es-ES" b="0" dirty="0"/>
          </a:p>
          <a:p>
            <a:r>
              <a:rPr lang="es-ES" b="0" dirty="0"/>
              <a:t>“</a:t>
            </a:r>
          </a:p>
          <a:p>
            <a:endParaRPr lang="es-ES" b="0" dirty="0"/>
          </a:p>
          <a:p>
            <a:r>
              <a:rPr lang="es-ES" b="1" dirty="0" err="1"/>
              <a:t>FunctionalExtensions</a:t>
            </a:r>
            <a:r>
              <a:rPr lang="es-ES" b="1" dirty="0"/>
              <a:t> </a:t>
            </a:r>
          </a:p>
          <a:p>
            <a:r>
              <a:rPr lang="es-ES" b="0" dirty="0"/>
              <a:t>https://github.com/webrunners/FunctionalExtensions</a:t>
            </a:r>
          </a:p>
          <a:p>
            <a:r>
              <a:rPr lang="es-ES" b="0" dirty="0"/>
              <a:t>“</a:t>
            </a:r>
          </a:p>
          <a:p>
            <a:r>
              <a:rPr lang="en-US" b="0" dirty="0"/>
              <a:t>Option&lt;T&gt;</a:t>
            </a:r>
          </a:p>
          <a:p>
            <a:r>
              <a:rPr lang="en-US" b="0" dirty="0"/>
              <a:t>Choice&lt;T1, T2&gt;</a:t>
            </a:r>
          </a:p>
          <a:p>
            <a:r>
              <a:rPr lang="en-US" b="0" dirty="0"/>
              <a:t>Higher-order functions</a:t>
            </a:r>
          </a:p>
          <a:p>
            <a:pPr marL="171450" indent="-171450">
              <a:buFont typeface="Arial" panose="020B0604020202020204" pitchFamily="34" charset="0"/>
              <a:buChar char="•"/>
            </a:pPr>
            <a:r>
              <a:rPr lang="en-US" b="0" dirty="0"/>
              <a:t>Create</a:t>
            </a:r>
          </a:p>
          <a:p>
            <a:pPr marL="171450" indent="-171450">
              <a:buFont typeface="Arial" panose="020B0604020202020204" pitchFamily="34" charset="0"/>
              <a:buChar char="•"/>
            </a:pPr>
            <a:r>
              <a:rPr lang="en-US" b="0" dirty="0" err="1"/>
              <a:t>ReturnOption</a:t>
            </a:r>
            <a:endParaRPr lang="en-US" b="0" dirty="0"/>
          </a:p>
          <a:p>
            <a:pPr marL="171450" indent="-171450">
              <a:buFont typeface="Arial" panose="020B0604020202020204" pitchFamily="34" charset="0"/>
              <a:buChar char="•"/>
            </a:pPr>
            <a:r>
              <a:rPr lang="en-US" b="0" dirty="0" err="1"/>
              <a:t>OnExceptionNone</a:t>
            </a:r>
            <a:endParaRPr lang="en-US" b="0" dirty="0"/>
          </a:p>
          <a:p>
            <a:pPr marL="171450" indent="-171450">
              <a:buFont typeface="Arial" panose="020B0604020202020204" pitchFamily="34" charset="0"/>
              <a:buChar char="•"/>
            </a:pPr>
            <a:r>
              <a:rPr lang="en-US" b="0" dirty="0"/>
              <a:t>Parsing</a:t>
            </a:r>
          </a:p>
          <a:p>
            <a:pPr marL="171450" indent="-171450">
              <a:buFont typeface="Arial" panose="020B0604020202020204" pitchFamily="34" charset="0"/>
              <a:buChar char="•"/>
            </a:pPr>
            <a:r>
              <a:rPr lang="en-US" b="0" dirty="0"/>
              <a:t>Curry</a:t>
            </a:r>
            <a:endParaRPr lang="es-ES" b="0" dirty="0"/>
          </a:p>
          <a:p>
            <a:r>
              <a:rPr lang="es-ES" b="0" dirty="0"/>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92185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err="1">
                <a:solidFill>
                  <a:schemeClr val="tx1"/>
                </a:solidFill>
                <a:effectLst/>
                <a:latin typeface="Segoe UI Light" pitchFamily="34" charset="0"/>
                <a:ea typeface="+mn-ea"/>
                <a:cs typeface="+mn-cs"/>
              </a:rPr>
              <a:t>using</a:t>
            </a:r>
            <a:r>
              <a:rPr lang="es-ES" dirty="0"/>
              <a:t> </a:t>
            </a:r>
            <a:r>
              <a:rPr lang="es-ES" dirty="0" err="1"/>
              <a:t>System.Collections.Immutable</a:t>
            </a:r>
            <a:r>
              <a:rPr lang="es-ES" dirty="0"/>
              <a:t>; </a:t>
            </a:r>
          </a:p>
          <a:p>
            <a:endParaRPr lang="es-ES" b="1" dirty="0"/>
          </a:p>
          <a:p>
            <a:r>
              <a:rPr lang="es-ES" b="1" dirty="0" err="1"/>
              <a:t>System.Collections.Immutable</a:t>
            </a:r>
            <a:r>
              <a:rPr lang="es-ES" b="1" dirty="0"/>
              <a:t> </a:t>
            </a:r>
            <a:r>
              <a:rPr lang="es-ES" b="1" dirty="0" err="1"/>
              <a:t>Namespace</a:t>
            </a:r>
            <a:endParaRPr lang="es-ES" b="1" dirty="0"/>
          </a:p>
          <a:p>
            <a:r>
              <a:rPr lang="es-ES" dirty="0"/>
              <a:t>https://msdn.microsoft.com/en-us/library/system.collections.immutable(v=vs.111).aspx</a:t>
            </a:r>
          </a:p>
          <a:p>
            <a:r>
              <a:rPr lang="es-ES" dirty="0"/>
              <a:t>“</a:t>
            </a:r>
          </a:p>
          <a:p>
            <a:pPr marL="171450" indent="-171450">
              <a:buFont typeface="Arial" panose="020B0604020202020204" pitchFamily="34" charset="0"/>
              <a:buChar char="•"/>
            </a:pPr>
            <a:r>
              <a:rPr lang="es-ES" dirty="0" err="1"/>
              <a:t>ImmutableArray</a:t>
            </a:r>
            <a:endParaRPr lang="es-ES" dirty="0"/>
          </a:p>
          <a:p>
            <a:pPr marL="171450" indent="-171450">
              <a:buFont typeface="Arial" panose="020B0604020202020204" pitchFamily="34" charset="0"/>
              <a:buChar char="•"/>
            </a:pPr>
            <a:r>
              <a:rPr lang="es-ES" dirty="0" err="1"/>
              <a:t>ImmutableDictionary</a:t>
            </a:r>
            <a:endParaRPr lang="es-ES" dirty="0"/>
          </a:p>
          <a:p>
            <a:pPr marL="171450" indent="-171450">
              <a:buFont typeface="Arial" panose="020B0604020202020204" pitchFamily="34" charset="0"/>
              <a:buChar char="•"/>
            </a:pPr>
            <a:r>
              <a:rPr lang="es-ES" dirty="0" err="1"/>
              <a:t>ImmutableHashSet</a:t>
            </a:r>
            <a:endParaRPr lang="es-ES" dirty="0"/>
          </a:p>
          <a:p>
            <a:pPr marL="171450" indent="-171450">
              <a:buFont typeface="Arial" panose="020B0604020202020204" pitchFamily="34" charset="0"/>
              <a:buChar char="•"/>
            </a:pPr>
            <a:r>
              <a:rPr lang="es-ES" dirty="0" err="1"/>
              <a:t>ImmutableList</a:t>
            </a:r>
            <a:endParaRPr lang="es-ES" dirty="0"/>
          </a:p>
          <a:p>
            <a:pPr marL="171450" indent="-171450">
              <a:buFont typeface="Arial" panose="020B0604020202020204" pitchFamily="34" charset="0"/>
              <a:buChar char="•"/>
            </a:pPr>
            <a:r>
              <a:rPr lang="es-ES" dirty="0" err="1"/>
              <a:t>ImmutableSortedSet</a:t>
            </a:r>
            <a:endParaRPr lang="es-ES" dirty="0"/>
          </a:p>
          <a:p>
            <a:pPr marL="171450" indent="-171450">
              <a:buFont typeface="Arial" panose="020B0604020202020204" pitchFamily="34" charset="0"/>
              <a:buChar char="•"/>
            </a:pPr>
            <a:r>
              <a:rPr lang="es-ES" dirty="0" err="1"/>
              <a:t>ImmutableQueue</a:t>
            </a:r>
            <a:endParaRPr lang="es-ES" dirty="0"/>
          </a:p>
          <a:p>
            <a:pPr marL="171450" indent="-171450">
              <a:buFont typeface="Arial" panose="020B0604020202020204" pitchFamily="34" charset="0"/>
              <a:buChar char="•"/>
            </a:pPr>
            <a:r>
              <a:rPr lang="es-ES" dirty="0" err="1"/>
              <a:t>ImmutableStack</a:t>
            </a:r>
            <a:endParaRPr lang="es-ES" dirty="0"/>
          </a:p>
          <a:p>
            <a:r>
              <a:rPr lang="es-ES" dirty="0"/>
              <a:t>“</a:t>
            </a:r>
          </a:p>
          <a:p>
            <a:endParaRPr lang="es-ES" dirty="0"/>
          </a:p>
          <a:p>
            <a:r>
              <a:rPr lang="es-ES" b="1" dirty="0" err="1">
                <a:effectLst/>
              </a:rPr>
              <a:t>Please</a:t>
            </a:r>
            <a:r>
              <a:rPr lang="es-ES" b="1" dirty="0">
                <a:effectLst/>
              </a:rPr>
              <a:t> </a:t>
            </a:r>
            <a:r>
              <a:rPr lang="es-ES" b="1" dirty="0" err="1">
                <a:effectLst/>
              </a:rPr>
              <a:t>welcome</a:t>
            </a:r>
            <a:r>
              <a:rPr lang="es-ES" b="1" dirty="0">
                <a:effectLst/>
              </a:rPr>
              <a:t> </a:t>
            </a:r>
            <a:r>
              <a:rPr lang="es-ES" b="1" dirty="0" err="1">
                <a:effectLst/>
              </a:rPr>
              <a:t>ImmutableArray</a:t>
            </a:r>
            <a:r>
              <a:rPr lang="es-ES" b="1" dirty="0">
                <a:effectLst/>
              </a:rPr>
              <a:t>&lt;T&gt;</a:t>
            </a:r>
            <a:endParaRPr lang="es-ES" dirty="0"/>
          </a:p>
          <a:p>
            <a:r>
              <a:rPr lang="es-ES" dirty="0"/>
              <a:t>https://blogs.msdn.microsoft.com/dotnet/2013/06/24/please-welcome-immutablearrayt/</a:t>
            </a:r>
          </a:p>
          <a:p>
            <a:endParaRPr lang="es-ES"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85375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94615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err="1">
                <a:solidFill>
                  <a:schemeClr val="tx1"/>
                </a:solidFill>
                <a:effectLst/>
                <a:latin typeface="Segoe UI Light" pitchFamily="34" charset="0"/>
                <a:ea typeface="+mn-ea"/>
                <a:cs typeface="+mn-cs"/>
              </a:rPr>
              <a:t>using</a:t>
            </a:r>
            <a:r>
              <a:rPr lang="es-ES" dirty="0"/>
              <a:t> </a:t>
            </a:r>
            <a:r>
              <a:rPr lang="es-ES" dirty="0" err="1"/>
              <a:t>System.Linq</a:t>
            </a:r>
            <a:r>
              <a:rPr lang="es-ES" dirty="0"/>
              <a:t>; </a:t>
            </a:r>
          </a:p>
          <a:p>
            <a:endParaRPr lang="es-ES" b="1" dirty="0"/>
          </a:p>
          <a:p>
            <a:r>
              <a:rPr lang="es-ES" b="1" dirty="0" err="1"/>
              <a:t>System.Interactive</a:t>
            </a:r>
            <a:r>
              <a:rPr lang="es-ES" b="1" dirty="0"/>
              <a:t>: </a:t>
            </a:r>
            <a:r>
              <a:rPr lang="en-US" b="1" dirty="0"/>
              <a:t>Interactive Extensions (Ix) Main Library used to express queries over enumerable sequences</a:t>
            </a:r>
            <a:endParaRPr lang="es-ES" b="1" dirty="0">
              <a:effectLst/>
            </a:endParaRPr>
          </a:p>
          <a:p>
            <a:r>
              <a:rPr lang="es-ES" b="0" dirty="0">
                <a:effectLst/>
              </a:rPr>
              <a:t>https://www.nuget.org/packages/System.Interactive/</a:t>
            </a:r>
          </a:p>
          <a:p>
            <a:endParaRPr lang="es-ES" b="1" dirty="0">
              <a:effectLst/>
            </a:endParaRPr>
          </a:p>
          <a:p>
            <a:r>
              <a:rPr lang="es-ES" b="1" dirty="0" err="1">
                <a:effectLst/>
              </a:rPr>
              <a:t>Functional</a:t>
            </a:r>
            <a:r>
              <a:rPr lang="es-ES" b="1" dirty="0">
                <a:effectLst/>
              </a:rPr>
              <a:t> reactive </a:t>
            </a:r>
            <a:r>
              <a:rPr lang="es-ES" b="1" dirty="0" err="1">
                <a:effectLst/>
              </a:rPr>
              <a:t>programming</a:t>
            </a:r>
            <a:endParaRPr lang="es-ES" b="0" dirty="0"/>
          </a:p>
          <a:p>
            <a:r>
              <a:rPr lang="es-ES" b="0" dirty="0"/>
              <a:t>https://en.wikipedia.org/wiki/Functional_reactive_programming</a:t>
            </a:r>
          </a:p>
          <a:p>
            <a:r>
              <a:rPr lang="es-ES" b="0" dirty="0"/>
              <a:t>“</a:t>
            </a:r>
          </a:p>
          <a:p>
            <a:r>
              <a:rPr lang="en-US" b="0" dirty="0"/>
              <a:t>Functional reactive programming (FRP) is a programming paradigm for reactive programming (asynchronous dataflow programming) using the building blocks of functional programming (e.g. map, reduce, filter).</a:t>
            </a:r>
            <a:endParaRPr lang="es-ES" b="0" dirty="0"/>
          </a:p>
          <a:p>
            <a:r>
              <a:rPr lang="es-ES" b="0" dirty="0"/>
              <a:t>“</a:t>
            </a:r>
          </a:p>
          <a:p>
            <a:endParaRPr lang="es-ES" b="0" dirty="0"/>
          </a:p>
          <a:p>
            <a:r>
              <a:rPr lang="es-ES" b="1" dirty="0"/>
              <a:t>Reactive-Extensions/Rx.NET</a:t>
            </a:r>
            <a:r>
              <a:rPr lang="es-ES" b="0" dirty="0"/>
              <a:t> </a:t>
            </a:r>
          </a:p>
          <a:p>
            <a:r>
              <a:rPr lang="es-ES" b="0" dirty="0"/>
              <a:t>https://github.com/Reactive-Extensions/Rx.NET</a:t>
            </a:r>
          </a:p>
          <a:p>
            <a:r>
              <a:rPr lang="es-ES" b="0" dirty="0"/>
              <a:t>“</a:t>
            </a:r>
          </a:p>
          <a:p>
            <a:r>
              <a:rPr lang="en-US" b="0" dirty="0"/>
              <a:t>The Reactive Extensions (Rx) is a library for composing asynchronous and event-based programs using observable sequences and LINQ-style query operators. Using Rx, developers represent asynchronous data streams with Observables, query asynchronous data streams using LINQ operators, and parameterize the concurrency in the asynchronous data streams using Schedulers. Simply put, Rx = Observables + LINQ + Schedulers.</a:t>
            </a:r>
          </a:p>
          <a:p>
            <a:endParaRPr lang="en-US" b="0" dirty="0"/>
          </a:p>
          <a:p>
            <a:r>
              <a:rPr lang="en-US" b="1" dirty="0"/>
              <a:t>Rx.NET</a:t>
            </a:r>
            <a:r>
              <a:rPr lang="en-US" dirty="0"/>
              <a:t>: </a:t>
            </a:r>
            <a:r>
              <a:rPr lang="en-US" i="1" dirty="0"/>
              <a:t>(this repository)</a:t>
            </a:r>
            <a:r>
              <a:rPr lang="en-US" dirty="0"/>
              <a:t> The Reactive Extensions (Rx) is a library for composing asynchronous and event-based programs using observable sequences and LINQ-style query operators.</a:t>
            </a:r>
          </a:p>
          <a:p>
            <a:endParaRPr lang="en-US" b="0" dirty="0"/>
          </a:p>
          <a:p>
            <a:r>
              <a:rPr lang="en-US" b="1" dirty="0"/>
              <a:t>Ix.NET</a:t>
            </a:r>
            <a:r>
              <a:rPr lang="en-US" dirty="0"/>
              <a:t>: </a:t>
            </a:r>
            <a:r>
              <a:rPr lang="en-US" i="1" dirty="0"/>
              <a:t>(included in this repository)</a:t>
            </a:r>
            <a:r>
              <a:rPr lang="en-US" dirty="0"/>
              <a:t> The Interactive Extensions (Ix) is a .NET library which extends LINQ to Objects to provide many of the operators available in Rx but targeted for </a:t>
            </a:r>
            <a:r>
              <a:rPr lang="en-US" dirty="0" err="1"/>
              <a:t>IEnumerable</a:t>
            </a:r>
            <a:r>
              <a:rPr lang="en-US" dirty="0"/>
              <a:t>.</a:t>
            </a:r>
            <a:endParaRPr lang="es-ES" b="0" dirty="0"/>
          </a:p>
          <a:p>
            <a:r>
              <a:rPr lang="es-ES" b="0" dirty="0"/>
              <a:t>“</a:t>
            </a:r>
          </a:p>
          <a:p>
            <a:endParaRPr lang="es-E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a:t>Reactive-</a:t>
            </a:r>
            <a:r>
              <a:rPr lang="es-ES" b="1" dirty="0" err="1"/>
              <a:t>Extensions</a:t>
            </a:r>
            <a:r>
              <a:rPr lang="es-ES" b="1" dirty="0"/>
              <a:t>/Rx.NET/Ix.NET/</a:t>
            </a:r>
            <a:r>
              <a:rPr lang="es-ES" b="1" dirty="0" err="1"/>
              <a:t>Source</a:t>
            </a:r>
            <a:r>
              <a:rPr lang="es-ES" b="1" dirty="0"/>
              <a:t>/ </a:t>
            </a:r>
          </a:p>
          <a:p>
            <a:r>
              <a:rPr lang="es-ES" b="0" dirty="0"/>
              <a:t>https://github.com/Reactive-Extensions/Rx.NET/tree/master/Ix.NET/Source</a:t>
            </a:r>
          </a:p>
          <a:p>
            <a:endParaRPr lang="es-ES" b="0" dirty="0"/>
          </a:p>
          <a:p>
            <a:r>
              <a:rPr lang="es-ES" b="1" dirty="0" err="1"/>
              <a:t>ReactiveX</a:t>
            </a:r>
            <a:endParaRPr lang="es-ES" b="1" dirty="0"/>
          </a:p>
          <a:p>
            <a:r>
              <a:rPr lang="es-ES" b="0" dirty="0"/>
              <a:t>http://reactivex.io/</a:t>
            </a:r>
          </a:p>
          <a:p>
            <a:endParaRPr lang="es-ES" b="0" dirty="0"/>
          </a:p>
          <a:p>
            <a:r>
              <a:rPr lang="en-US" b="1" dirty="0"/>
              <a:t>The Reactive Extensions (Rx)...</a:t>
            </a:r>
          </a:p>
          <a:p>
            <a:r>
              <a:rPr lang="es-ES" b="0" dirty="0"/>
              <a:t>https://msdn.microsoft.com/en-us/data/gg577609.aspx</a:t>
            </a:r>
          </a:p>
          <a:p>
            <a:endParaRPr lang="es-ES" b="0" dirty="0"/>
          </a:p>
          <a:p>
            <a:r>
              <a:rPr lang="en-US" b="1" dirty="0"/>
              <a:t>Beginner's Guide to the Reactive Extensions</a:t>
            </a:r>
            <a:endParaRPr lang="es-ES" b="0" dirty="0"/>
          </a:p>
          <a:p>
            <a:r>
              <a:rPr lang="es-ES" b="0" dirty="0"/>
              <a:t>https://msdn.microsoft.com/en-us/data/gg577611.aspx</a:t>
            </a:r>
          </a:p>
          <a:p>
            <a:endParaRPr lang="es-ES" b="0" dirty="0"/>
          </a:p>
          <a:p>
            <a:r>
              <a:rPr lang="en-US" b="1" dirty="0">
                <a:effectLst/>
              </a:rPr>
              <a:t>Reactive Programming for .NET and C# Developers - An Introduction To </a:t>
            </a:r>
            <a:r>
              <a:rPr lang="en-US" b="1" dirty="0" err="1">
                <a:effectLst/>
              </a:rPr>
              <a:t>IEnumerable</a:t>
            </a:r>
            <a:r>
              <a:rPr lang="en-US" b="1" dirty="0">
                <a:effectLst/>
              </a:rPr>
              <a:t>, </a:t>
            </a:r>
            <a:r>
              <a:rPr lang="en-US" b="1" dirty="0" err="1">
                <a:effectLst/>
              </a:rPr>
              <a:t>IQueryable</a:t>
            </a:r>
            <a:r>
              <a:rPr lang="en-US" b="1" dirty="0">
                <a:effectLst/>
              </a:rPr>
              <a:t>, </a:t>
            </a:r>
            <a:r>
              <a:rPr lang="en-US" b="1" dirty="0" err="1">
                <a:effectLst/>
              </a:rPr>
              <a:t>IObservable</a:t>
            </a:r>
            <a:r>
              <a:rPr lang="en-US" b="1" dirty="0">
                <a:effectLst/>
              </a:rPr>
              <a:t>, and </a:t>
            </a:r>
            <a:r>
              <a:rPr lang="en-US" b="1" dirty="0" err="1">
                <a:effectLst/>
              </a:rPr>
              <a:t>IQbservable</a:t>
            </a:r>
            <a:endParaRPr lang="es-ES" b="0" dirty="0"/>
          </a:p>
          <a:p>
            <a:r>
              <a:rPr lang="es-ES" b="0" dirty="0"/>
              <a:t>http://www.codeproject.com/Articles/646361/Reactive-Programming-For-NET-And-Csharp-Developers</a:t>
            </a:r>
          </a:p>
          <a:p>
            <a:r>
              <a:rPr lang="es-ES" b="0" dirty="0"/>
              <a:t>http://www.amazedsaint.com/2013/08/awesome-libraries-for-c-developers-1.html</a:t>
            </a:r>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0530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using</a:t>
            </a:r>
            <a:r>
              <a:rPr lang="en-US" dirty="0"/>
              <a:t> </a:t>
            </a:r>
            <a:r>
              <a:rPr lang="en-US" dirty="0" err="1"/>
              <a:t>LanguageExt</a:t>
            </a:r>
            <a:r>
              <a:rPr lang="en-US" dirty="0"/>
              <a:t>; </a:t>
            </a:r>
          </a:p>
          <a:p>
            <a:r>
              <a:rPr lang="en-US" sz="900" kern="1200" dirty="0">
                <a:solidFill>
                  <a:schemeClr val="tx1"/>
                </a:solidFill>
                <a:effectLst/>
                <a:latin typeface="Segoe UI Light" pitchFamily="34" charset="0"/>
                <a:ea typeface="+mn-ea"/>
                <a:cs typeface="+mn-cs"/>
              </a:rPr>
              <a:t>using</a:t>
            </a:r>
            <a:r>
              <a:rPr lang="en-US" dirty="0"/>
              <a:t> </a:t>
            </a:r>
            <a:r>
              <a:rPr lang="en-US" dirty="0" err="1"/>
              <a:t>LanguageExt.ClassInstances</a:t>
            </a:r>
            <a:r>
              <a:rPr lang="en-US" dirty="0"/>
              <a:t>; </a:t>
            </a:r>
          </a:p>
          <a:p>
            <a:r>
              <a:rPr lang="en-US" sz="900" kern="1200" dirty="0">
                <a:solidFill>
                  <a:schemeClr val="tx1"/>
                </a:solidFill>
                <a:effectLst/>
                <a:latin typeface="Segoe UI Light" pitchFamily="34" charset="0"/>
                <a:ea typeface="+mn-ea"/>
                <a:cs typeface="+mn-cs"/>
              </a:rPr>
              <a:t>using</a:t>
            </a:r>
            <a:r>
              <a:rPr lang="en-US" dirty="0"/>
              <a:t> </a:t>
            </a:r>
            <a:r>
              <a:rPr lang="en-US" sz="900" kern="1200" dirty="0">
                <a:solidFill>
                  <a:schemeClr val="tx1"/>
                </a:solidFill>
                <a:effectLst/>
                <a:latin typeface="Segoe UI Light" pitchFamily="34" charset="0"/>
                <a:ea typeface="+mn-ea"/>
                <a:cs typeface="+mn-cs"/>
              </a:rPr>
              <a:t>static</a:t>
            </a:r>
            <a:r>
              <a:rPr lang="en-US" dirty="0"/>
              <a:t> </a:t>
            </a:r>
            <a:r>
              <a:rPr lang="en-US" dirty="0" err="1"/>
              <a:t>LanguageExt.</a:t>
            </a:r>
            <a:r>
              <a:rPr lang="en-US" sz="900" kern="1200" dirty="0" err="1">
                <a:solidFill>
                  <a:schemeClr val="tx1"/>
                </a:solidFill>
                <a:effectLst/>
                <a:latin typeface="Segoe UI Light" pitchFamily="34" charset="0"/>
                <a:ea typeface="+mn-ea"/>
                <a:cs typeface="+mn-cs"/>
              </a:rPr>
              <a:t>Prelude</a:t>
            </a:r>
            <a:r>
              <a:rPr lang="en-US" dirty="0"/>
              <a:t>; </a:t>
            </a:r>
          </a:p>
          <a:p>
            <a:endParaRPr lang="es-ES" b="1" dirty="0"/>
          </a:p>
          <a:p>
            <a:r>
              <a:rPr lang="es-ES" b="1" dirty="0" err="1"/>
              <a:t>LanguageExt.Core</a:t>
            </a:r>
            <a:r>
              <a:rPr lang="es-ES" b="1" dirty="0"/>
              <a:t> </a:t>
            </a:r>
            <a:endParaRPr lang="es-ES" b="0" dirty="0"/>
          </a:p>
          <a:p>
            <a:r>
              <a:rPr lang="es-ES" b="0" dirty="0"/>
              <a:t>https://www.nuget.org/packages/LanguageExt.Core/</a:t>
            </a:r>
          </a:p>
          <a:p>
            <a:endParaRPr lang="es-ES" b="1" dirty="0"/>
          </a:p>
          <a:p>
            <a:r>
              <a:rPr lang="es-ES" b="1" dirty="0"/>
              <a:t>C#</a:t>
            </a:r>
            <a:r>
              <a:rPr lang="es-ES" b="1" baseline="0" dirty="0"/>
              <a:t> </a:t>
            </a:r>
            <a:r>
              <a:rPr lang="es-ES" b="1" baseline="0" dirty="0" err="1"/>
              <a:t>Functional</a:t>
            </a:r>
            <a:r>
              <a:rPr lang="es-ES" b="1" baseline="0" dirty="0"/>
              <a:t> </a:t>
            </a:r>
            <a:r>
              <a:rPr lang="es-ES" b="1" baseline="0" dirty="0" err="1"/>
              <a:t>Language</a:t>
            </a:r>
            <a:r>
              <a:rPr lang="es-ES" b="1" baseline="0" dirty="0"/>
              <a:t> </a:t>
            </a:r>
            <a:r>
              <a:rPr lang="es-ES" b="1" baseline="0" dirty="0" err="1"/>
              <a:t>Extensions</a:t>
            </a:r>
            <a:endParaRPr lang="es-ES" b="1" dirty="0"/>
          </a:p>
          <a:p>
            <a:r>
              <a:rPr lang="es-ES" b="0" dirty="0"/>
              <a:t>https://github.com/louthy/language-ext</a:t>
            </a:r>
          </a:p>
          <a:p>
            <a:r>
              <a:rPr lang="es-ES" dirty="0"/>
              <a:t>“</a:t>
            </a:r>
          </a:p>
          <a:p>
            <a:r>
              <a:rPr lang="es-ES" dirty="0" err="1"/>
              <a:t>Feature</a:t>
            </a:r>
            <a:r>
              <a:rPr lang="es-ES" dirty="0"/>
              <a:t> -&gt; </a:t>
            </a:r>
            <a:r>
              <a:rPr lang="es-ES" dirty="0" err="1"/>
              <a:t>Description</a:t>
            </a:r>
            <a:endParaRPr lang="es-ES" dirty="0"/>
          </a:p>
          <a:p>
            <a:pPr marL="171450" indent="-171450">
              <a:buFont typeface="Arial" panose="020B0604020202020204" pitchFamily="34" charset="0"/>
              <a:buChar char="•"/>
            </a:pPr>
            <a:r>
              <a:rPr lang="es-ES" dirty="0"/>
              <a:t> </a:t>
            </a:r>
            <a:r>
              <a:rPr lang="es-ES" dirty="0" err="1"/>
              <a:t>Lst</a:t>
            </a:r>
            <a:r>
              <a:rPr lang="es-ES" dirty="0"/>
              <a:t>&lt;T&gt; -&gt; </a:t>
            </a:r>
            <a:r>
              <a:rPr lang="es-ES" dirty="0" err="1"/>
              <a:t>Immutable</a:t>
            </a:r>
            <a:r>
              <a:rPr lang="es-ES" dirty="0"/>
              <a:t> </a:t>
            </a:r>
            <a:r>
              <a:rPr lang="es-ES" dirty="0" err="1"/>
              <a:t>list</a:t>
            </a:r>
            <a:r>
              <a:rPr lang="es-ES" dirty="0"/>
              <a:t> </a:t>
            </a:r>
          </a:p>
          <a:p>
            <a:pPr marL="171450" indent="-171450">
              <a:buFont typeface="Arial" panose="020B0604020202020204" pitchFamily="34" charset="0"/>
              <a:buChar char="•"/>
            </a:pPr>
            <a:r>
              <a:rPr lang="es-ES" dirty="0"/>
              <a:t> </a:t>
            </a:r>
            <a:r>
              <a:rPr lang="es-ES" dirty="0" err="1"/>
              <a:t>Map</a:t>
            </a:r>
            <a:r>
              <a:rPr lang="es-ES" dirty="0"/>
              <a:t>&lt;K,V&gt; -&gt; </a:t>
            </a:r>
            <a:r>
              <a:rPr lang="es-ES" dirty="0" err="1"/>
              <a:t>Immutable</a:t>
            </a:r>
            <a:r>
              <a:rPr lang="es-ES" dirty="0"/>
              <a:t> </a:t>
            </a:r>
            <a:r>
              <a:rPr lang="es-ES" dirty="0" err="1"/>
              <a:t>map</a:t>
            </a:r>
            <a:r>
              <a:rPr lang="es-ES" dirty="0"/>
              <a:t> </a:t>
            </a:r>
          </a:p>
          <a:p>
            <a:pPr marL="171450" indent="-171450">
              <a:buFont typeface="Arial" panose="020B0604020202020204" pitchFamily="34" charset="0"/>
              <a:buChar char="•"/>
            </a:pPr>
            <a:r>
              <a:rPr lang="es-ES" dirty="0"/>
              <a:t> Set&lt;T&gt; -&gt; </a:t>
            </a:r>
            <a:r>
              <a:rPr lang="es-ES" dirty="0" err="1"/>
              <a:t>Immutable</a:t>
            </a:r>
            <a:r>
              <a:rPr lang="es-ES" dirty="0"/>
              <a:t> set </a:t>
            </a:r>
          </a:p>
          <a:p>
            <a:pPr marL="171450" indent="-171450">
              <a:buFont typeface="Arial" panose="020B0604020202020204" pitchFamily="34" charset="0"/>
              <a:buChar char="•"/>
            </a:pPr>
            <a:r>
              <a:rPr lang="es-ES" dirty="0"/>
              <a:t> Que&lt;T&gt; -&gt; </a:t>
            </a:r>
            <a:r>
              <a:rPr lang="es-ES" dirty="0" err="1"/>
              <a:t>Immutable</a:t>
            </a:r>
            <a:r>
              <a:rPr lang="es-ES" dirty="0"/>
              <a:t> </a:t>
            </a:r>
            <a:r>
              <a:rPr lang="es-ES" dirty="0" err="1"/>
              <a:t>queue</a:t>
            </a:r>
            <a:r>
              <a:rPr lang="es-ES" dirty="0"/>
              <a:t> </a:t>
            </a:r>
          </a:p>
          <a:p>
            <a:pPr marL="171450" indent="-171450">
              <a:buFont typeface="Arial" panose="020B0604020202020204" pitchFamily="34" charset="0"/>
              <a:buChar char="•"/>
            </a:pPr>
            <a:r>
              <a:rPr lang="es-ES" dirty="0"/>
              <a:t> </a:t>
            </a:r>
            <a:r>
              <a:rPr lang="es-ES" dirty="0" err="1"/>
              <a:t>Stck</a:t>
            </a:r>
            <a:r>
              <a:rPr lang="es-ES" dirty="0"/>
              <a:t>&lt;T&gt; -&gt; </a:t>
            </a:r>
            <a:r>
              <a:rPr lang="es-ES" dirty="0" err="1"/>
              <a:t>Immutable</a:t>
            </a:r>
            <a:r>
              <a:rPr lang="es-ES" dirty="0"/>
              <a:t> </a:t>
            </a:r>
            <a:r>
              <a:rPr lang="es-ES" dirty="0" err="1"/>
              <a:t>stack</a:t>
            </a:r>
            <a:r>
              <a:rPr lang="es-ES" dirty="0"/>
              <a:t> </a:t>
            </a:r>
          </a:p>
          <a:p>
            <a:pPr marL="171450" indent="-171450">
              <a:buFont typeface="Arial" panose="020B0604020202020204" pitchFamily="34" charset="0"/>
              <a:buChar char="•"/>
            </a:pPr>
            <a:r>
              <a:rPr lang="es-ES" dirty="0"/>
              <a:t> </a:t>
            </a:r>
            <a:r>
              <a:rPr lang="es-ES" dirty="0" err="1"/>
              <a:t>Option</a:t>
            </a:r>
            <a:r>
              <a:rPr lang="es-ES" dirty="0"/>
              <a:t>&lt;T&gt; -&gt; </a:t>
            </a:r>
            <a:r>
              <a:rPr lang="es-ES" dirty="0" err="1"/>
              <a:t>Option</a:t>
            </a:r>
            <a:r>
              <a:rPr lang="es-ES" dirty="0"/>
              <a:t> </a:t>
            </a:r>
            <a:r>
              <a:rPr lang="es-ES" dirty="0" err="1"/>
              <a:t>monad</a:t>
            </a:r>
            <a:r>
              <a:rPr lang="es-ES" dirty="0"/>
              <a:t> </a:t>
            </a:r>
            <a:r>
              <a:rPr lang="es-ES" dirty="0" err="1"/>
              <a:t>that</a:t>
            </a:r>
            <a:r>
              <a:rPr lang="es-ES" dirty="0"/>
              <a:t> </a:t>
            </a:r>
            <a:r>
              <a:rPr lang="es-ES" dirty="0" err="1"/>
              <a:t>can't</a:t>
            </a:r>
            <a:r>
              <a:rPr lang="es-ES" dirty="0"/>
              <a:t>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OptionUnsafe</a:t>
            </a:r>
            <a:r>
              <a:rPr lang="es-ES" dirty="0"/>
              <a:t>&lt;T&gt; -&gt; </a:t>
            </a:r>
            <a:r>
              <a:rPr lang="es-ES" dirty="0" err="1"/>
              <a:t>Option</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a:t>
            </a:r>
            <a:r>
              <a:rPr lang="es-ES" dirty="0" err="1"/>
              <a:t>won't</a:t>
            </a:r>
            <a:r>
              <a:rPr lang="es-ES" dirty="0"/>
              <a:t> </a:t>
            </a:r>
            <a:r>
              <a:rPr lang="es-ES" dirty="0" err="1"/>
              <a:t>accept</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EitherUnsafe</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Try&lt;T&gt; -&gt; </a:t>
            </a:r>
            <a:r>
              <a:rPr lang="es-ES" dirty="0" err="1"/>
              <a:t>Exception</a:t>
            </a:r>
            <a:r>
              <a:rPr lang="es-ES" dirty="0"/>
              <a:t> </a:t>
            </a:r>
            <a:r>
              <a:rPr lang="es-ES" dirty="0" err="1"/>
              <a:t>catching</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TryOption</a:t>
            </a:r>
            <a:r>
              <a:rPr lang="es-ES" dirty="0"/>
              <a:t>&lt;T&gt; -&gt; </a:t>
            </a:r>
            <a:r>
              <a:rPr lang="es-ES" dirty="0" err="1"/>
              <a:t>Option</a:t>
            </a:r>
            <a:r>
              <a:rPr lang="es-ES" dirty="0"/>
              <a:t> </a:t>
            </a:r>
            <a:r>
              <a:rPr lang="es-ES" dirty="0" err="1"/>
              <a:t>monad</a:t>
            </a:r>
            <a:r>
              <a:rPr lang="es-ES" dirty="0"/>
              <a:t> </a:t>
            </a:r>
            <a:r>
              <a:rPr lang="es-ES" dirty="0" err="1"/>
              <a:t>with</a:t>
            </a:r>
            <a:r>
              <a:rPr lang="es-ES" dirty="0"/>
              <a:t> </a:t>
            </a:r>
            <a:r>
              <a:rPr lang="es-ES" dirty="0" err="1"/>
              <a:t>third</a:t>
            </a:r>
            <a:r>
              <a:rPr lang="es-ES" dirty="0"/>
              <a:t> </a:t>
            </a:r>
            <a:r>
              <a:rPr lang="es-ES" dirty="0" err="1"/>
              <a:t>state</a:t>
            </a:r>
            <a:r>
              <a:rPr lang="es-ES" dirty="0"/>
              <a:t> '</a:t>
            </a:r>
            <a:r>
              <a:rPr lang="es-ES" dirty="0" err="1"/>
              <a:t>Fail</a:t>
            </a:r>
            <a:r>
              <a:rPr lang="es-ES" dirty="0"/>
              <a:t>' </a:t>
            </a:r>
            <a:r>
              <a:rPr lang="es-ES" dirty="0" err="1"/>
              <a:t>that</a:t>
            </a:r>
            <a:r>
              <a:rPr lang="es-ES" dirty="0"/>
              <a:t> </a:t>
            </a:r>
            <a:r>
              <a:rPr lang="es-ES" dirty="0" err="1"/>
              <a:t>catches</a:t>
            </a:r>
            <a:r>
              <a:rPr lang="es-ES" dirty="0"/>
              <a:t> </a:t>
            </a:r>
            <a:r>
              <a:rPr lang="es-ES" dirty="0" err="1"/>
              <a:t>exceptions</a:t>
            </a:r>
            <a:r>
              <a:rPr lang="es-ES" dirty="0"/>
              <a:t> </a:t>
            </a:r>
          </a:p>
          <a:p>
            <a:pPr marL="171450" indent="-171450">
              <a:buFont typeface="Arial" panose="020B0604020202020204" pitchFamily="34" charset="0"/>
              <a:buChar char="•"/>
            </a:pPr>
            <a:r>
              <a:rPr lang="es-ES" dirty="0"/>
              <a:t> Reader&lt;E,T&gt; -&gt; Reader </a:t>
            </a:r>
            <a:r>
              <a:rPr lang="es-ES" dirty="0" err="1"/>
              <a:t>monad</a:t>
            </a:r>
            <a:r>
              <a:rPr lang="es-ES" dirty="0"/>
              <a:t> </a:t>
            </a:r>
          </a:p>
          <a:p>
            <a:pPr marL="171450" indent="-171450">
              <a:buFont typeface="Arial" panose="020B0604020202020204" pitchFamily="34" charset="0"/>
              <a:buChar char="•"/>
            </a:pPr>
            <a:r>
              <a:rPr lang="es-ES" dirty="0"/>
              <a:t> </a:t>
            </a:r>
            <a:r>
              <a:rPr lang="es-ES" dirty="0" err="1"/>
              <a:t>Writer</a:t>
            </a:r>
            <a:r>
              <a:rPr lang="es-ES" dirty="0"/>
              <a:t>&lt;O,T&gt; -&gt; </a:t>
            </a:r>
            <a:r>
              <a:rPr lang="es-ES" dirty="0" err="1"/>
              <a:t>Writer</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State</a:t>
            </a:r>
            <a:r>
              <a:rPr lang="es-ES" dirty="0"/>
              <a:t>&lt;S,T&gt; -&gt; </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Rws</a:t>
            </a:r>
            <a:r>
              <a:rPr lang="es-ES" dirty="0"/>
              <a:t>&lt;E,O,S,T&gt; -&gt; Reader/</a:t>
            </a:r>
            <a:r>
              <a:rPr lang="es-ES" dirty="0" err="1"/>
              <a:t>Writer</a:t>
            </a:r>
            <a:r>
              <a:rPr lang="es-ES" dirty="0"/>
              <a:t>/</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Monad</a:t>
            </a:r>
            <a:r>
              <a:rPr lang="es-ES" dirty="0"/>
              <a:t> </a:t>
            </a:r>
            <a:r>
              <a:rPr lang="es-ES" dirty="0" err="1"/>
              <a:t>transformers</a:t>
            </a:r>
            <a:r>
              <a:rPr lang="es-ES" dirty="0"/>
              <a:t> -&gt; A </a:t>
            </a:r>
            <a:r>
              <a:rPr lang="es-ES" dirty="0" err="1"/>
              <a:t>higher</a:t>
            </a:r>
            <a:r>
              <a:rPr lang="es-ES" dirty="0"/>
              <a:t> </a:t>
            </a:r>
            <a:r>
              <a:rPr lang="es-ES" dirty="0" err="1"/>
              <a:t>kinded</a:t>
            </a:r>
            <a:r>
              <a:rPr lang="es-ES" dirty="0"/>
              <a:t> </a:t>
            </a:r>
            <a:r>
              <a:rPr lang="es-ES" dirty="0" err="1"/>
              <a:t>type</a:t>
            </a:r>
            <a:r>
              <a:rPr lang="es-ES" dirty="0"/>
              <a:t> (</a:t>
            </a:r>
            <a:r>
              <a:rPr lang="es-ES" dirty="0" err="1"/>
              <a:t>ish</a:t>
            </a:r>
            <a:r>
              <a:rPr lang="es-ES" dirty="0"/>
              <a:t>) </a:t>
            </a:r>
          </a:p>
          <a:p>
            <a:pPr marL="171450" indent="-171450">
              <a:buFont typeface="Arial" panose="020B0604020202020204" pitchFamily="34" charset="0"/>
              <a:buChar char="•"/>
            </a:pPr>
            <a:r>
              <a:rPr lang="es-ES" dirty="0"/>
              <a:t> </a:t>
            </a:r>
            <a:r>
              <a:rPr lang="es-ES" dirty="0" err="1"/>
              <a:t>Process</a:t>
            </a:r>
            <a:r>
              <a:rPr lang="es-ES" dirty="0"/>
              <a:t>  </a:t>
            </a:r>
            <a:r>
              <a:rPr lang="es-ES" dirty="0" err="1"/>
              <a:t>library</a:t>
            </a:r>
            <a:r>
              <a:rPr lang="es-ES" dirty="0"/>
              <a:t> -&gt; Actor </a:t>
            </a:r>
            <a:r>
              <a:rPr lang="es-ES" dirty="0" err="1"/>
              <a:t>system</a:t>
            </a:r>
            <a:r>
              <a:rPr lang="es-ES" dirty="0"/>
              <a:t>. The </a:t>
            </a:r>
            <a:r>
              <a:rPr lang="es-ES" dirty="0" err="1"/>
              <a:t>same</a:t>
            </a:r>
            <a:r>
              <a:rPr lang="es-ES" dirty="0"/>
              <a:t> as </a:t>
            </a:r>
            <a:r>
              <a:rPr lang="es-ES" dirty="0" err="1"/>
              <a:t>Erlang</a:t>
            </a:r>
            <a:r>
              <a:rPr lang="es-ES" dirty="0"/>
              <a:t> </a:t>
            </a:r>
            <a:r>
              <a:rPr lang="es-ES" dirty="0" err="1"/>
              <a:t>processes</a:t>
            </a:r>
            <a:r>
              <a:rPr lang="es-ES" dirty="0"/>
              <a:t> </a:t>
            </a:r>
            <a:r>
              <a:rPr lang="es-ES" dirty="0" err="1"/>
              <a:t>for</a:t>
            </a:r>
            <a:r>
              <a:rPr lang="es-ES" dirty="0"/>
              <a:t> </a:t>
            </a:r>
            <a:r>
              <a:rPr lang="es-ES" dirty="0" err="1"/>
              <a:t>massive</a:t>
            </a:r>
            <a:r>
              <a:rPr lang="es-ES" dirty="0"/>
              <a:t> </a:t>
            </a:r>
            <a:r>
              <a:rPr lang="es-ES" dirty="0" err="1"/>
              <a:t>concurrency</a:t>
            </a:r>
            <a:r>
              <a:rPr lang="es-ES" dirty="0"/>
              <a:t> </a:t>
            </a:r>
            <a:r>
              <a:rPr lang="es-ES" dirty="0" err="1"/>
              <a:t>with</a:t>
            </a:r>
            <a:r>
              <a:rPr lang="es-ES" dirty="0"/>
              <a:t> </a:t>
            </a:r>
            <a:r>
              <a:rPr lang="es-ES" dirty="0" err="1"/>
              <a:t>state</a:t>
            </a:r>
            <a:r>
              <a:rPr lang="es-ES" dirty="0"/>
              <a:t> </a:t>
            </a:r>
            <a:r>
              <a:rPr lang="es-ES" dirty="0" err="1"/>
              <a:t>management</a:t>
            </a:r>
            <a:r>
              <a:rPr lang="es-ES" dirty="0"/>
              <a:t>. </a:t>
            </a:r>
          </a:p>
          <a:p>
            <a:pPr marL="171450" indent="-171450">
              <a:buFont typeface="Arial" panose="020B0604020202020204" pitchFamily="34" charset="0"/>
              <a:buChar char="•"/>
            </a:pPr>
            <a:r>
              <a:rPr lang="es-ES" dirty="0"/>
              <a:t> </a:t>
            </a:r>
            <a:r>
              <a:rPr lang="es-ES" dirty="0" err="1"/>
              <a:t>Redis</a:t>
            </a:r>
            <a:r>
              <a:rPr lang="es-ES" dirty="0"/>
              <a:t> </a:t>
            </a:r>
            <a:r>
              <a:rPr lang="es-ES" dirty="0" err="1"/>
              <a:t>persistence</a:t>
            </a:r>
            <a:r>
              <a:rPr lang="es-ES" dirty="0"/>
              <a:t> -&gt; </a:t>
            </a:r>
            <a:r>
              <a:rPr lang="es-ES" dirty="0" err="1"/>
              <a:t>Persistence</a:t>
            </a:r>
            <a:r>
              <a:rPr lang="es-ES" dirty="0"/>
              <a:t> of the  </a:t>
            </a:r>
            <a:r>
              <a:rPr lang="es-ES" dirty="0" err="1"/>
              <a:t>Process</a:t>
            </a:r>
            <a:r>
              <a:rPr lang="es-ES" dirty="0"/>
              <a:t>  </a:t>
            </a:r>
            <a:r>
              <a:rPr lang="es-ES" dirty="0" err="1"/>
              <a:t>system</a:t>
            </a:r>
            <a:r>
              <a:rPr lang="es-ES" dirty="0"/>
              <a:t> </a:t>
            </a:r>
            <a:r>
              <a:rPr lang="es-ES" dirty="0" err="1"/>
              <a:t>message-queues</a:t>
            </a:r>
            <a:r>
              <a:rPr lang="es-ES" dirty="0"/>
              <a:t> and </a:t>
            </a:r>
            <a:r>
              <a:rPr lang="es-ES" dirty="0" err="1"/>
              <a:t>state</a:t>
            </a:r>
            <a:r>
              <a:rPr lang="es-ES" dirty="0"/>
              <a:t>, </a:t>
            </a:r>
            <a:r>
              <a:rPr lang="es-ES" dirty="0" err="1"/>
              <a:t>for</a:t>
            </a:r>
            <a:r>
              <a:rPr lang="es-ES" dirty="0"/>
              <a:t> </a:t>
            </a:r>
            <a:r>
              <a:rPr lang="es-ES" dirty="0" err="1"/>
              <a:t>robustness</a:t>
            </a:r>
            <a:r>
              <a:rPr lang="es-ES" dirty="0"/>
              <a:t> and inter-app </a:t>
            </a:r>
            <a:r>
              <a:rPr lang="es-ES" dirty="0" err="1"/>
              <a:t>communication</a:t>
            </a:r>
            <a:r>
              <a:rPr lang="es-ES" dirty="0"/>
              <a:t>. </a:t>
            </a:r>
          </a:p>
          <a:p>
            <a:pPr marL="171450" indent="-171450">
              <a:buFont typeface="Arial" panose="020B0604020202020204" pitchFamily="34" charset="0"/>
              <a:buChar char="•"/>
            </a:pPr>
            <a:r>
              <a:rPr lang="es-ES" dirty="0"/>
              <a:t> </a:t>
            </a:r>
            <a:r>
              <a:rPr lang="es-ES" dirty="0" err="1"/>
              <a:t>Currying</a:t>
            </a:r>
            <a:r>
              <a:rPr lang="es-ES" dirty="0"/>
              <a:t> -&gt; https://en.wikipedia.org/wiki/Currying </a:t>
            </a:r>
          </a:p>
          <a:p>
            <a:pPr marL="171450" indent="-171450">
              <a:buFont typeface="Arial" panose="020B0604020202020204" pitchFamily="34" charset="0"/>
              <a:buChar char="•"/>
            </a:pPr>
            <a:r>
              <a:rPr lang="es-ES" dirty="0"/>
              <a:t> </a:t>
            </a:r>
            <a:r>
              <a:rPr lang="es-ES" dirty="0" err="1"/>
              <a:t>Partial</a:t>
            </a:r>
            <a:r>
              <a:rPr lang="es-ES" dirty="0"/>
              <a:t> </a:t>
            </a:r>
            <a:r>
              <a:rPr lang="es-ES" dirty="0" err="1"/>
              <a:t>application</a:t>
            </a:r>
            <a:r>
              <a:rPr lang="es-ES" dirty="0"/>
              <a:t> -&gt; https://en.wikipedia.org/wiki/Partial_application </a:t>
            </a:r>
          </a:p>
          <a:p>
            <a:pPr marL="171450" indent="-171450">
              <a:buFont typeface="Arial" panose="020B0604020202020204" pitchFamily="34" charset="0"/>
              <a:buChar char="•"/>
            </a:pPr>
            <a:r>
              <a:rPr lang="es-ES" dirty="0"/>
              <a:t> </a:t>
            </a:r>
            <a:r>
              <a:rPr lang="es-ES" dirty="0" err="1"/>
              <a:t>Memoization</a:t>
            </a:r>
            <a:r>
              <a:rPr lang="es-ES" dirty="0"/>
              <a:t> -&gt; https://en.wikipedia.org/wiki/Memoization </a:t>
            </a:r>
          </a:p>
          <a:p>
            <a:pPr marL="171450" indent="-171450">
              <a:buFont typeface="Arial" panose="020B0604020202020204" pitchFamily="34" charset="0"/>
              <a:buChar char="•"/>
            </a:pPr>
            <a:r>
              <a:rPr lang="es-ES" dirty="0"/>
              <a:t> </a:t>
            </a:r>
            <a:r>
              <a:rPr lang="es-ES" dirty="0" err="1"/>
              <a:t>Improved</a:t>
            </a:r>
            <a:r>
              <a:rPr lang="es-ES" dirty="0"/>
              <a:t> lambda </a:t>
            </a:r>
            <a:r>
              <a:rPr lang="es-ES" dirty="0" err="1"/>
              <a:t>type</a:t>
            </a:r>
            <a:r>
              <a:rPr lang="es-ES" dirty="0"/>
              <a:t> </a:t>
            </a:r>
            <a:r>
              <a:rPr lang="es-ES" dirty="0" err="1"/>
              <a:t>inference</a:t>
            </a:r>
            <a:r>
              <a:rPr lang="es-ES" dirty="0"/>
              <a:t> -&gt; var </a:t>
            </a:r>
            <a:r>
              <a:rPr lang="es-ES" dirty="0" err="1"/>
              <a:t>add</a:t>
            </a:r>
            <a:r>
              <a:rPr lang="es-ES" dirty="0"/>
              <a:t> = </a:t>
            </a:r>
            <a:r>
              <a:rPr lang="es-ES" dirty="0" err="1"/>
              <a:t>fun</a:t>
            </a:r>
            <a:r>
              <a:rPr lang="es-ES" dirty="0"/>
              <a:t>( (</a:t>
            </a:r>
            <a:r>
              <a:rPr lang="es-ES" dirty="0" err="1"/>
              <a:t>int</a:t>
            </a:r>
            <a:r>
              <a:rPr lang="es-ES" dirty="0"/>
              <a:t> x, </a:t>
            </a:r>
            <a:r>
              <a:rPr lang="es-ES" dirty="0" err="1"/>
              <a:t>int</a:t>
            </a:r>
            <a:r>
              <a:rPr lang="es-ES" dirty="0"/>
              <a:t> y) =&gt; x + y)  </a:t>
            </a:r>
          </a:p>
          <a:p>
            <a:pPr marL="171450" indent="-171450">
              <a:buFont typeface="Arial" panose="020B0604020202020204" pitchFamily="34" charset="0"/>
              <a:buChar char="•"/>
            </a:pPr>
            <a:r>
              <a:rPr lang="es-ES" dirty="0"/>
              <a:t> </a:t>
            </a:r>
            <a:r>
              <a:rPr lang="es-ES" dirty="0" err="1"/>
              <a:t>IObservable</a:t>
            </a:r>
            <a:r>
              <a:rPr lang="es-ES" dirty="0"/>
              <a:t>&lt;T&gt; </a:t>
            </a:r>
            <a:r>
              <a:rPr lang="es-ES" dirty="0" err="1"/>
              <a:t>extensions</a:t>
            </a:r>
            <a:r>
              <a:rPr lang="es-ES" dirty="0"/>
              <a:t> -&gt;</a:t>
            </a:r>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8742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856720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Functional Programming in 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http://www.c-sharpcorner.com/uploadfile/rmcochran/introduction-to-functional-programming-in-C-Sharp/</a:t>
            </a:r>
            <a:r>
              <a:rPr lang="es-ES" dirty="0"/>
              <a:t> </a:t>
            </a:r>
          </a:p>
          <a:p>
            <a:endParaRPr lang="es-ES" dirty="0"/>
          </a:p>
          <a:p>
            <a:r>
              <a:rPr lang="en-US" sz="900" b="1" kern="1200" dirty="0">
                <a:solidFill>
                  <a:schemeClr val="tx1"/>
                </a:solidFill>
                <a:effectLst/>
                <a:latin typeface="Segoe UI Light" pitchFamily="34" charset="0"/>
                <a:ea typeface="+mn-ea"/>
                <a:cs typeface="+mn-cs"/>
              </a:rPr>
              <a:t>What are the benefits of functional programming?</a:t>
            </a:r>
          </a:p>
          <a:p>
            <a:r>
              <a:rPr lang="en-US" sz="900" kern="1200" dirty="0">
                <a:solidFill>
                  <a:schemeClr val="tx1"/>
                </a:solidFill>
                <a:effectLst/>
                <a:latin typeface="Segoe UI Light" pitchFamily="34" charset="0"/>
                <a:ea typeface="+mn-ea"/>
                <a:cs typeface="+mn-cs"/>
              </a:rPr>
              <a:t>http://stackoverflow.com/questions/128057/what-are-the-benefits-of-functional-programming</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192201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Do you want to know more?</a:t>
            </a:r>
          </a:p>
          <a:p>
            <a:endParaRPr lang="en-US" sz="900" kern="1200" dirty="0">
              <a:solidFill>
                <a:schemeClr val="tx1"/>
              </a:solidFill>
              <a:effectLst/>
              <a:latin typeface="Segoe UI Light" pitchFamily="34" charset="0"/>
              <a:ea typeface="+mn-ea"/>
              <a:cs typeface="+mn-cs"/>
            </a:endParaRPr>
          </a:p>
          <a:p>
            <a:r>
              <a:rPr lang="es-ES" b="1" dirty="0"/>
              <a:t>Microsoft Virtual </a:t>
            </a:r>
            <a:r>
              <a:rPr lang="es-ES" b="1" dirty="0" err="1"/>
              <a:t>Academy</a:t>
            </a:r>
            <a:endParaRPr lang="es-ES" b="1" dirty="0"/>
          </a:p>
          <a:p>
            <a:r>
              <a:rPr lang="es-ES" dirty="0"/>
              <a:t>http://www.microsoftvirtualacademy.com/</a:t>
            </a:r>
          </a:p>
          <a:p>
            <a:endParaRPr lang="es-ES" sz="900" kern="1200" dirty="0">
              <a:solidFill>
                <a:schemeClr val="tx1"/>
              </a:solidFill>
              <a:effectLst/>
              <a:latin typeface="Segoe UI Light" pitchFamily="34" charset="0"/>
              <a:ea typeface="+mn-ea"/>
              <a:cs typeface="+mn-cs"/>
            </a:endParaRPr>
          </a:p>
          <a:p>
            <a:r>
              <a:rPr lang="es-ES" dirty="0"/>
              <a:t>C# Fundamentals</a:t>
            </a:r>
          </a:p>
          <a:p>
            <a:r>
              <a:rPr lang="es-ES" dirty="0" err="1"/>
              <a:t>Programming</a:t>
            </a:r>
            <a:r>
              <a:rPr lang="es-ES" dirty="0"/>
              <a:t> in C# </a:t>
            </a:r>
            <a:r>
              <a:rPr lang="es-ES" dirty="0" err="1"/>
              <a:t>Jump</a:t>
            </a:r>
            <a:r>
              <a:rPr lang="es-ES" dirty="0"/>
              <a:t> </a:t>
            </a:r>
            <a:r>
              <a:rPr lang="es-ES"/>
              <a:t>Start</a:t>
            </a:r>
            <a:endParaRPr lang="es-ES" dirty="0"/>
          </a:p>
          <a:p>
            <a:r>
              <a:rPr lang="en-US" dirty="0"/>
              <a:t>Building Blocks: C#</a:t>
            </a:r>
          </a:p>
          <a:p>
            <a:r>
              <a:rPr lang="es-ES" dirty="0" err="1"/>
              <a:t>Twenty</a:t>
            </a:r>
            <a:r>
              <a:rPr lang="es-ES" dirty="0"/>
              <a:t> C# </a:t>
            </a:r>
            <a:r>
              <a:rPr lang="es-ES" dirty="0" err="1"/>
              <a:t>Questions</a:t>
            </a:r>
            <a:r>
              <a:rPr lang="es-ES" dirty="0"/>
              <a:t> </a:t>
            </a:r>
            <a:r>
              <a:rPr lang="es-ES" dirty="0" err="1"/>
              <a:t>Explained</a:t>
            </a:r>
            <a:endParaRPr lang="en-US" dirty="0"/>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Pluralsight</a:t>
            </a:r>
            <a:r>
              <a:rPr lang="es-ES" b="1" dirty="0"/>
              <a:t>:</a:t>
            </a:r>
            <a:r>
              <a:rPr lang="es-ES" b="1" baseline="0" dirty="0"/>
              <a:t> </a:t>
            </a:r>
            <a:r>
              <a:rPr lang="es-ES" b="1" dirty="0" err="1"/>
              <a:t>Functional</a:t>
            </a:r>
            <a:r>
              <a:rPr lang="es-ES" b="1" dirty="0"/>
              <a:t> </a:t>
            </a:r>
            <a:r>
              <a:rPr lang="es-ES" b="1" dirty="0" err="1"/>
              <a:t>Programming</a:t>
            </a:r>
            <a:r>
              <a:rPr lang="es-ES" b="1" dirty="0"/>
              <a:t> </a:t>
            </a:r>
            <a:r>
              <a:rPr lang="es-ES" b="1" dirty="0" err="1"/>
              <a:t>with</a:t>
            </a:r>
            <a:r>
              <a:rPr lang="es-ES" b="1" dirty="0"/>
              <a:t>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https://www.pluralsight.com/courses/functional-programming-csharp</a:t>
            </a:r>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714608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sz="900" b="1" dirty="0" err="1">
                <a:solidFill>
                  <a:srgbClr val="525252"/>
                </a:solidFill>
              </a:rPr>
              <a:t>Conclussions</a:t>
            </a:r>
            <a:endParaRPr lang="es-ES" sz="900" b="1" dirty="0">
              <a:solidFill>
                <a:srgbClr val="525252"/>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err="1">
                <a:solidFill>
                  <a:srgbClr val="525252"/>
                </a:solidFill>
              </a:rPr>
              <a:t>Functional</a:t>
            </a:r>
            <a:r>
              <a:rPr lang="es-ES" sz="900" b="0" dirty="0">
                <a:solidFill>
                  <a:srgbClr val="525252"/>
                </a:solidFill>
              </a:rPr>
              <a:t> </a:t>
            </a:r>
            <a:r>
              <a:rPr lang="es-ES" sz="900" b="0" dirty="0" err="1">
                <a:solidFill>
                  <a:srgbClr val="525252"/>
                </a:solidFill>
              </a:rPr>
              <a:t>Programming</a:t>
            </a:r>
            <a:r>
              <a:rPr lang="es-ES" sz="900" b="0" dirty="0">
                <a:solidFill>
                  <a:srgbClr val="525252"/>
                </a:solidFill>
              </a:rPr>
              <a:t> </a:t>
            </a:r>
            <a:r>
              <a:rPr lang="es-ES" sz="900" b="0" dirty="0" err="1">
                <a:solidFill>
                  <a:srgbClr val="525252"/>
                </a:solidFill>
              </a:rPr>
              <a:t>with</a:t>
            </a:r>
            <a:r>
              <a:rPr lang="es-ES" sz="900" b="0" dirty="0">
                <a:solidFill>
                  <a:srgbClr val="525252"/>
                </a:solidFill>
              </a:rPr>
              <a:t> C# </a:t>
            </a:r>
            <a:r>
              <a:rPr lang="es-ES" sz="900" b="0" dirty="0" err="1">
                <a:solidFill>
                  <a:srgbClr val="525252"/>
                </a:solidFill>
              </a:rPr>
              <a:t>is</a:t>
            </a:r>
            <a:r>
              <a:rPr lang="es-ES" sz="900" b="0" dirty="0">
                <a:solidFill>
                  <a:srgbClr val="525252"/>
                </a:solidFill>
              </a:rPr>
              <a:t> </a:t>
            </a:r>
            <a:r>
              <a:rPr lang="es-ES" sz="900" b="0" dirty="0" err="1">
                <a:solidFill>
                  <a:srgbClr val="00188F"/>
                </a:solidFill>
              </a:rPr>
              <a:t>feasible</a:t>
            </a:r>
            <a:r>
              <a:rPr lang="es-ES" sz="900" b="0" dirty="0">
                <a:solidFill>
                  <a:srgbClr val="00188F"/>
                </a:solidFill>
              </a:rPr>
              <a:t>.</a:t>
            </a:r>
          </a:p>
          <a:p>
            <a:pPr marL="0" indent="0">
              <a:buNone/>
            </a:pPr>
            <a:r>
              <a:rPr lang="es-ES" sz="900" b="0" dirty="0" err="1">
                <a:solidFill>
                  <a:srgbClr val="525252"/>
                </a:solidFill>
              </a:rPr>
              <a:t>Functions</a:t>
            </a:r>
            <a:r>
              <a:rPr lang="es-ES" sz="900" b="0" dirty="0">
                <a:solidFill>
                  <a:srgbClr val="525252"/>
                </a:solidFill>
              </a:rPr>
              <a:t> are </a:t>
            </a:r>
            <a:r>
              <a:rPr lang="es-ES" sz="900" b="0" dirty="0" err="1">
                <a:solidFill>
                  <a:srgbClr val="00188F"/>
                </a:solidFill>
              </a:rPr>
              <a:t>First-class</a:t>
            </a:r>
            <a:r>
              <a:rPr lang="es-ES" sz="900" b="0" dirty="0">
                <a:solidFill>
                  <a:srgbClr val="525252"/>
                </a:solidFill>
              </a:rPr>
              <a:t> in C#.</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err="1">
                <a:solidFill>
                  <a:srgbClr val="525252"/>
                </a:solidFill>
              </a:rPr>
              <a:t>Potential</a:t>
            </a:r>
            <a:r>
              <a:rPr lang="es-ES" sz="900" b="0" dirty="0">
                <a:solidFill>
                  <a:srgbClr val="525252"/>
                </a:solidFill>
              </a:rPr>
              <a:t> </a:t>
            </a:r>
            <a:r>
              <a:rPr lang="es-ES" sz="900" b="0" dirty="0" err="1">
                <a:solidFill>
                  <a:srgbClr val="00188F"/>
                </a:solidFill>
              </a:rPr>
              <a:t>benefits</a:t>
            </a:r>
            <a:r>
              <a:rPr lang="es-ES" sz="900" b="0" dirty="0">
                <a:solidFill>
                  <a:srgbClr val="525252"/>
                </a:solidFill>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Brevity thx to more concise code.</a:t>
            </a:r>
            <a:r>
              <a:rPr lang="en-US" sz="900" kern="1200" baseline="0" dirty="0">
                <a:solidFill>
                  <a:schemeClr val="tx1"/>
                </a:solidFill>
                <a:effectLst/>
                <a:latin typeface="Segoe UI Light" pitchFamily="34" charset="0"/>
                <a:ea typeface="+mn-ea"/>
                <a:cs typeface="+mn-cs"/>
              </a:rPr>
              <a:t> Code Reuse.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Less side effects thx to Immutability and Pure Functions. Avoid problems</a:t>
            </a:r>
            <a:r>
              <a:rPr lang="en-US" sz="900" kern="1200" baseline="0" dirty="0">
                <a:solidFill>
                  <a:schemeClr val="tx1"/>
                </a:solidFill>
                <a:effectLst/>
                <a:latin typeface="Segoe UI Light" pitchFamily="34" charset="0"/>
                <a:ea typeface="+mn-ea"/>
                <a:cs typeface="+mn-cs"/>
              </a:rPr>
              <a:t> such as null values.</a:t>
            </a:r>
            <a:r>
              <a:rPr lang="en-US" sz="900" kern="1200" dirty="0">
                <a:solidFill>
                  <a:schemeClr val="tx1"/>
                </a:solidFill>
                <a:effectLst/>
                <a:latin typeface="Segoe UI Light" pitchFamily="34" charset="0"/>
                <a:ea typeface="+mn-ea"/>
                <a:cs typeface="+mn-cs"/>
              </a:rPr>
              <a:t>  Ease</a:t>
            </a:r>
            <a:r>
              <a:rPr lang="en-US" sz="900" kern="1200" baseline="0" dirty="0">
                <a:solidFill>
                  <a:schemeClr val="tx1"/>
                </a:solidFill>
                <a:effectLst/>
                <a:latin typeface="Segoe UI Light" pitchFamily="34" charset="0"/>
                <a:ea typeface="+mn-ea"/>
                <a:cs typeface="+mn-cs"/>
              </a:rPr>
              <a:t> of testing.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Efficiency and scalability. Easier to parallelize your code.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Good for concurrency.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Performance gains thx to lazy evaluation.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a:solidFill>
                  <a:srgbClr val="525252"/>
                </a:solidFill>
              </a:rPr>
              <a:t>C# </a:t>
            </a:r>
            <a:r>
              <a:rPr lang="es-ES" sz="900" b="0" dirty="0" err="1">
                <a:solidFill>
                  <a:srgbClr val="525252"/>
                </a:solidFill>
              </a:rPr>
              <a:t>gives</a:t>
            </a:r>
            <a:r>
              <a:rPr lang="es-ES" sz="900" b="0" dirty="0">
                <a:solidFill>
                  <a:srgbClr val="525252"/>
                </a:solidFill>
              </a:rPr>
              <a:t> </a:t>
            </a:r>
            <a:r>
              <a:rPr lang="es-ES" sz="900" b="0" dirty="0" err="1">
                <a:solidFill>
                  <a:srgbClr val="525252"/>
                </a:solidFill>
              </a:rPr>
              <a:t>us</a:t>
            </a:r>
            <a:r>
              <a:rPr lang="es-ES" sz="900" b="0" dirty="0">
                <a:solidFill>
                  <a:srgbClr val="525252"/>
                </a:solidFill>
              </a:rPr>
              <a:t> </a:t>
            </a:r>
            <a:r>
              <a:rPr lang="es-ES" sz="900" b="0" dirty="0" err="1">
                <a:solidFill>
                  <a:srgbClr val="00188F"/>
                </a:solidFill>
              </a:rPr>
              <a:t>freedom</a:t>
            </a:r>
            <a:r>
              <a:rPr lang="es-ES" sz="900" b="0" dirty="0">
                <a:solidFill>
                  <a:srgbClr val="00188F"/>
                </a:solidFill>
              </a:rPr>
              <a:t> </a:t>
            </a:r>
            <a:r>
              <a:rPr lang="es-ES" sz="900" b="0" dirty="0" err="1">
                <a:solidFill>
                  <a:srgbClr val="00188F"/>
                </a:solidFill>
              </a:rPr>
              <a:t>of</a:t>
            </a:r>
            <a:r>
              <a:rPr lang="es-ES" sz="900" b="0" dirty="0">
                <a:solidFill>
                  <a:srgbClr val="00188F"/>
                </a:solidFill>
              </a:rPr>
              <a:t> </a:t>
            </a:r>
            <a:r>
              <a:rPr lang="es-ES" sz="900" b="0" dirty="0" err="1">
                <a:solidFill>
                  <a:srgbClr val="00188F"/>
                </a:solidFill>
              </a:rPr>
              <a:t>choice</a:t>
            </a:r>
            <a:r>
              <a:rPr lang="es-ES" sz="900" b="0" dirty="0">
                <a:solidFill>
                  <a:srgbClr val="00188F"/>
                </a:solidFill>
              </a:rPr>
              <a:t>: w</a:t>
            </a:r>
            <a:r>
              <a:rPr lang="en-US" sz="900" kern="1200" dirty="0">
                <a:solidFill>
                  <a:schemeClr val="tx1"/>
                </a:solidFill>
                <a:effectLst/>
                <a:latin typeface="Segoe UI Light" pitchFamily="34" charset="0"/>
                <a:ea typeface="+mn-ea"/>
                <a:cs typeface="+mn-cs"/>
              </a:rPr>
              <a:t>e can use functional programming or not, as C# is a multi-paradigm language.</a:t>
            </a:r>
          </a:p>
          <a:p>
            <a:r>
              <a:rPr lang="en-US" sz="900" kern="1200" dirty="0">
                <a:solidFill>
                  <a:schemeClr val="tx1"/>
                </a:solidFill>
                <a:effectLst/>
                <a:latin typeface="Segoe UI Light" pitchFamily="34" charset="0"/>
                <a:ea typeface="+mn-ea"/>
                <a:cs typeface="+mn-cs"/>
              </a:rPr>
              <a:t>The future of C# looks functional.</a:t>
            </a:r>
          </a:p>
          <a:p>
            <a:endParaRPr lang="en-US" sz="900" kern="1200" dirty="0">
              <a:solidFill>
                <a:schemeClr val="tx1"/>
              </a:solidFill>
              <a:effectLst/>
              <a:latin typeface="Segoe UI Light" pitchFamily="34" charset="0"/>
              <a:ea typeface="+mn-ea"/>
              <a:cs typeface="+mn-cs"/>
            </a:endParaRPr>
          </a:p>
          <a:p>
            <a:r>
              <a:rPr lang="es-ES" sz="900" b="1" kern="1200" dirty="0" err="1">
                <a:solidFill>
                  <a:schemeClr val="tx1"/>
                </a:solidFill>
                <a:effectLst/>
                <a:latin typeface="Segoe UI Light" pitchFamily="34" charset="0"/>
                <a:ea typeface="+mn-ea"/>
                <a:cs typeface="+mn-cs"/>
              </a:rPr>
              <a:t>Testing</a:t>
            </a:r>
            <a:r>
              <a:rPr lang="es-ES" sz="900" b="1" kern="1200" dirty="0">
                <a:solidFill>
                  <a:schemeClr val="tx1"/>
                </a:solidFill>
                <a:effectLst/>
                <a:latin typeface="Segoe UI Light" pitchFamily="34" charset="0"/>
                <a:ea typeface="+mn-ea"/>
                <a:cs typeface="+mn-cs"/>
              </a:rPr>
              <a:t> C# </a:t>
            </a:r>
            <a:r>
              <a:rPr lang="es-ES" sz="900" b="1" kern="1200" dirty="0" err="1">
                <a:solidFill>
                  <a:schemeClr val="tx1"/>
                </a:solidFill>
                <a:effectLst/>
                <a:latin typeface="Segoe UI Light" pitchFamily="34" charset="0"/>
                <a:ea typeface="+mn-ea"/>
                <a:cs typeface="+mn-cs"/>
              </a:rPr>
              <a:t>code</a:t>
            </a:r>
            <a:r>
              <a:rPr lang="es-ES" sz="900" b="1" kern="1200" dirty="0">
                <a:solidFill>
                  <a:schemeClr val="tx1"/>
                </a:solidFill>
                <a:effectLst/>
                <a:latin typeface="Segoe UI Light" pitchFamily="34" charset="0"/>
                <a:ea typeface="+mn-ea"/>
                <a:cs typeface="+mn-cs"/>
              </a:rPr>
              <a:t> in Windows, Linux </a:t>
            </a:r>
            <a:r>
              <a:rPr lang="es-ES" sz="900" b="1" kern="1200" dirty="0" err="1">
                <a:solidFill>
                  <a:schemeClr val="tx1"/>
                </a:solidFill>
                <a:effectLst/>
                <a:latin typeface="Segoe UI Light" pitchFamily="34" charset="0"/>
                <a:ea typeface="+mn-ea"/>
                <a:cs typeface="+mn-cs"/>
              </a:rPr>
              <a:t>or</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macOS</a:t>
            </a:r>
            <a:r>
              <a:rPr lang="es-ES" sz="900" b="1" kern="1200" dirty="0">
                <a:solidFill>
                  <a:schemeClr val="tx1"/>
                </a:solidFill>
                <a:effectLst/>
                <a:latin typeface="Segoe UI Light" pitchFamily="34" charset="0"/>
                <a:ea typeface="+mn-ea"/>
                <a:cs typeface="+mn-cs"/>
              </a:rPr>
              <a:t>:</a:t>
            </a:r>
            <a:endParaRPr lang="es-ES" sz="900" kern="1200" dirty="0">
              <a:solidFill>
                <a:schemeClr val="tx1"/>
              </a:solidFill>
              <a:effectLst/>
              <a:latin typeface="Segoe UI Light" pitchFamily="34" charset="0"/>
              <a:ea typeface="+mn-ea"/>
              <a:cs typeface="+mn-cs"/>
            </a:endParaRPr>
          </a:p>
          <a:p>
            <a:r>
              <a:rPr lang="es-ES" sz="900" kern="1200" dirty="0" err="1">
                <a:solidFill>
                  <a:schemeClr val="tx1"/>
                </a:solidFill>
                <a:effectLst/>
                <a:latin typeface="Segoe UI Light" pitchFamily="34" charset="0"/>
                <a:ea typeface="+mn-ea"/>
                <a:cs typeface="+mn-cs"/>
              </a:rPr>
              <a:t>Download</a:t>
            </a:r>
            <a:r>
              <a:rPr lang="es-ES" sz="900" kern="1200" dirty="0">
                <a:solidFill>
                  <a:schemeClr val="tx1"/>
                </a:solidFill>
                <a:effectLst/>
                <a:latin typeface="Segoe UI Light" pitchFamily="34" charset="0"/>
                <a:ea typeface="+mn-ea"/>
                <a:cs typeface="+mn-cs"/>
              </a:rPr>
              <a:t> Visual Studio </a:t>
            </a:r>
            <a:r>
              <a:rPr lang="es-ES" sz="900" kern="1200" dirty="0" err="1">
                <a:solidFill>
                  <a:schemeClr val="tx1"/>
                </a:solidFill>
                <a:effectLst/>
                <a:latin typeface="Segoe UI Light" pitchFamily="34" charset="0"/>
                <a:ea typeface="+mn-ea"/>
                <a:cs typeface="+mn-cs"/>
              </a:rPr>
              <a:t>Code</a:t>
            </a:r>
            <a:r>
              <a:rPr lang="es-ES" sz="900" kern="1200" dirty="0">
                <a:solidFill>
                  <a:schemeClr val="tx1"/>
                </a:solidFill>
                <a:effectLst/>
                <a:latin typeface="Segoe UI Light" pitchFamily="34" charset="0"/>
                <a:ea typeface="+mn-ea"/>
                <a:cs typeface="+mn-cs"/>
              </a:rPr>
              <a:t> (https://code.visualstudio.com/) </a:t>
            </a:r>
            <a:r>
              <a:rPr lang="es-ES" sz="900" kern="1200" dirty="0" err="1">
                <a:solidFill>
                  <a:schemeClr val="tx1"/>
                </a:solidFill>
                <a:effectLst/>
                <a:latin typeface="Segoe UI Light" pitchFamily="34" charset="0"/>
                <a:ea typeface="+mn-ea"/>
                <a:cs typeface="+mn-cs"/>
              </a:rPr>
              <a:t>with</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its</a:t>
            </a:r>
            <a:r>
              <a:rPr lang="es-ES" sz="900" kern="1200" dirty="0">
                <a:solidFill>
                  <a:schemeClr val="tx1"/>
                </a:solidFill>
                <a:effectLst/>
                <a:latin typeface="Segoe UI Light" pitchFamily="34" charset="0"/>
                <a:ea typeface="+mn-ea"/>
                <a:cs typeface="+mn-cs"/>
              </a:rPr>
              <a:t> C# </a:t>
            </a:r>
            <a:r>
              <a:rPr lang="es-ES" sz="900" kern="1200" dirty="0" err="1">
                <a:solidFill>
                  <a:schemeClr val="tx1"/>
                </a:solidFill>
                <a:effectLst/>
                <a:latin typeface="Segoe UI Light" pitchFamily="34" charset="0"/>
                <a:ea typeface="+mn-ea"/>
                <a:cs typeface="+mn-cs"/>
              </a:rPr>
              <a:t>extension</a:t>
            </a:r>
            <a:r>
              <a:rPr lang="es-ES" sz="900" kern="1200" dirty="0">
                <a:solidFill>
                  <a:schemeClr val="tx1"/>
                </a:solidFill>
                <a:effectLst/>
                <a:latin typeface="Segoe UI Light" pitchFamily="34" charset="0"/>
                <a:ea typeface="+mn-ea"/>
                <a:cs typeface="+mn-cs"/>
              </a:rPr>
              <a:t> (https://marketplace.visualstudio.com/items?itemName=ms-vscode.csharp), and .NET Core 2.0 SDK (https://www.microsoft.com/net/download/core). </a:t>
            </a:r>
          </a:p>
          <a:p>
            <a:r>
              <a:rPr lang="es-ES" sz="900" kern="1200" dirty="0">
                <a:solidFill>
                  <a:schemeClr val="tx1"/>
                </a:solidFill>
                <a:effectLst/>
                <a:latin typeface="Segoe UI Light" pitchFamily="34" charset="0"/>
                <a:ea typeface="+mn-ea"/>
                <a:cs typeface="+mn-cs"/>
              </a:rPr>
              <a:t>More </a:t>
            </a:r>
            <a:r>
              <a:rPr lang="es-ES" sz="900" kern="1200" dirty="0" err="1">
                <a:solidFill>
                  <a:schemeClr val="tx1"/>
                </a:solidFill>
                <a:effectLst/>
                <a:latin typeface="Segoe UI Light" pitchFamily="34" charset="0"/>
                <a:ea typeface="+mn-ea"/>
                <a:cs typeface="+mn-cs"/>
              </a:rPr>
              <a:t>details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here</a:t>
            </a:r>
            <a:r>
              <a:rPr lang="es-E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s-ES" sz="900" kern="1200" dirty="0">
                <a:solidFill>
                  <a:schemeClr val="tx1"/>
                </a:solidFill>
                <a:effectLst/>
                <a:latin typeface="Segoe UI Light" pitchFamily="34" charset="0"/>
                <a:ea typeface="+mn-ea"/>
                <a:cs typeface="+mn-cs"/>
              </a:rPr>
              <a:t>.NET and C# - </a:t>
            </a:r>
            <a:r>
              <a:rPr lang="es-ES" sz="900" kern="1200" dirty="0" err="1">
                <a:solidFill>
                  <a:schemeClr val="tx1"/>
                </a:solidFill>
                <a:effectLst/>
                <a:latin typeface="Segoe UI Light" pitchFamily="34" charset="0"/>
                <a:ea typeface="+mn-ea"/>
                <a:cs typeface="+mn-cs"/>
              </a:rPr>
              <a:t>Get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Started</a:t>
            </a:r>
            <a:r>
              <a:rPr lang="es-ES" sz="900" kern="1200" dirty="0">
                <a:solidFill>
                  <a:schemeClr val="tx1"/>
                </a:solidFill>
                <a:effectLst/>
                <a:latin typeface="Segoe UI Light" pitchFamily="34" charset="0"/>
                <a:ea typeface="+mn-ea"/>
                <a:cs typeface="+mn-cs"/>
              </a:rPr>
              <a:t> in 10 Minutes (https://www.microsoft.com/net/core)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Unit testing C# in .NET Core using </a:t>
            </a:r>
            <a:r>
              <a:rPr lang="en-US" sz="900" kern="1200" dirty="0" err="1">
                <a:solidFill>
                  <a:schemeClr val="tx1"/>
                </a:solidFill>
                <a:effectLst/>
                <a:latin typeface="Segoe UI Light" pitchFamily="34" charset="0"/>
                <a:ea typeface="+mn-ea"/>
                <a:cs typeface="+mn-cs"/>
              </a:rPr>
              <a:t>dotnet</a:t>
            </a:r>
            <a:r>
              <a:rPr lang="en-US" sz="900" kern="1200" dirty="0">
                <a:solidFill>
                  <a:schemeClr val="tx1"/>
                </a:solidFill>
                <a:effectLst/>
                <a:latin typeface="Segoe UI Light" pitchFamily="34" charset="0"/>
                <a:ea typeface="+mn-ea"/>
                <a:cs typeface="+mn-cs"/>
              </a:rPr>
              <a:t> test and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(https://docs.microsoft.com/en-us/dotnet/core/testing/unit-testing-with-dotnet-test)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Unit testing F# libraries in .NET Core using </a:t>
            </a:r>
            <a:r>
              <a:rPr lang="en-US" sz="900" kern="1200" dirty="0" err="1">
                <a:solidFill>
                  <a:schemeClr val="tx1"/>
                </a:solidFill>
                <a:effectLst/>
                <a:latin typeface="Segoe UI Light" pitchFamily="34" charset="0"/>
                <a:ea typeface="+mn-ea"/>
                <a:cs typeface="+mn-cs"/>
              </a:rPr>
              <a:t>dotnet</a:t>
            </a:r>
            <a:r>
              <a:rPr lang="en-US" sz="900" kern="1200" dirty="0">
                <a:solidFill>
                  <a:schemeClr val="tx1"/>
                </a:solidFill>
                <a:effectLst/>
                <a:latin typeface="Segoe UI Light" pitchFamily="34" charset="0"/>
                <a:ea typeface="+mn-ea"/>
                <a:cs typeface="+mn-cs"/>
              </a:rPr>
              <a:t> test and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(https://docs.microsoft.com/en-us/dotnet/core/testing/unit-testing-fsharp-with-dotnet-test)</a:t>
            </a:r>
            <a:endParaRPr lang="es-E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Demos</a:t>
            </a:r>
          </a:p>
          <a:p>
            <a:r>
              <a:rPr lang="en-US" sz="900" kern="1200" dirty="0">
                <a:solidFill>
                  <a:schemeClr val="tx1"/>
                </a:solidFill>
                <a:effectLst/>
                <a:latin typeface="Segoe UI Light" pitchFamily="34" charset="0"/>
                <a:ea typeface="+mn-ea"/>
                <a:cs typeface="+mn-cs"/>
              </a:rPr>
              <a:t>https://github.com/magencio/LambdaWorld2017</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9099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8464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2023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Multicast-delegates</a:t>
            </a:r>
            <a:endParaRPr lang="es-ES" dirty="0"/>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7420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Functions that handle other functions are called higher order functions</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6:23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7768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image" Target="../media/image6.w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w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4433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969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7671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295450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139534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329237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5035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405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3386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880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28502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0810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7367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21336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4766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761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8726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1273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1684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4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620721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15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26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74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36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83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9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085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marL="0" marR="0" lvl="0" indent="0" algn="ctr" defTabSz="9321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36982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479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2"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spTree>
    <p:extLst>
      <p:ext uri="{BB962C8B-B14F-4D97-AF65-F5344CB8AC3E}">
        <p14:creationId xmlns:p14="http://schemas.microsoft.com/office/powerpoint/2010/main" val="418417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spTree>
    <p:extLst>
      <p:ext uri="{BB962C8B-B14F-4D97-AF65-F5344CB8AC3E}">
        <p14:creationId xmlns:p14="http://schemas.microsoft.com/office/powerpoint/2010/main" val="37530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28019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Tree>
    <p:extLst>
      <p:ext uri="{BB962C8B-B14F-4D97-AF65-F5344CB8AC3E}">
        <p14:creationId xmlns:p14="http://schemas.microsoft.com/office/powerpoint/2010/main" val="362471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47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4809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244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9" y="274320"/>
            <a:ext cx="4746400" cy="4488660"/>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5593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
            <a:ext cx="12436475" cy="699234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468340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28448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accent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5740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tx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141171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87300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76975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accent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rgbClr val="68217A"/>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63419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9027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294091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11552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3" y="2124075"/>
            <a:ext cx="5943600"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918"/>
              </a:spcBef>
              <a:buClr>
                <a:schemeClr val="tx1"/>
              </a:buClr>
              <a:buFont typeface="Wingdings" pitchFamily="2" charset="2"/>
              <a:buNone/>
              <a:defRPr sz="3000">
                <a:solidFill>
                  <a:srgbClr val="FFFFFF"/>
                </a:solidFill>
              </a:defRPr>
            </a:lvl1pPr>
            <a:lvl2pPr marL="0" indent="0">
              <a:spcBef>
                <a:spcPts val="810"/>
              </a:spcBef>
              <a:buNone/>
              <a:defRPr sz="1500">
                <a:solidFill>
                  <a:srgbClr val="FFFFFF"/>
                </a:solidFill>
              </a:defRPr>
            </a:lvl2pPr>
            <a:lvl3pPr marL="173764" indent="0">
              <a:buNone/>
              <a:tabLst/>
              <a:defRPr sz="1500">
                <a:solidFill>
                  <a:srgbClr val="FFFFFF"/>
                </a:solidFill>
              </a:defRPr>
            </a:lvl3pPr>
            <a:lvl4pPr marL="345148" indent="0">
              <a:buNone/>
              <a:defRPr>
                <a:solidFill>
                  <a:srgbClr val="FFFFFF"/>
                </a:solidFill>
              </a:defRPr>
            </a:lvl4pPr>
            <a:lvl5pPr marL="51415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5153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3"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0" y="2124075"/>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3140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3" y="2122134"/>
            <a:ext cx="7995121" cy="60368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02664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36730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061592"/>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7970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0" y="2124075"/>
            <a:ext cx="3959353" cy="3657600"/>
          </a:xfrm>
          <a:solidFill>
            <a:schemeClr val="accent3"/>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1" cy="1766839"/>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6406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2333687"/>
          </a:xfrm>
        </p:spPr>
        <p:txBody>
          <a:bodyPr wrap="square">
            <a:spAutoFit/>
          </a:bodyPr>
          <a:lstStyle>
            <a:lvl1pPr marL="0" indent="0">
              <a:spcBef>
                <a:spcPts val="918"/>
              </a:spcBef>
              <a:buClr>
                <a:schemeClr val="tx1"/>
              </a:buClr>
              <a:buFont typeface="Wingdings" pitchFamily="2" charset="2"/>
              <a:buNone/>
              <a:defRPr sz="4050">
                <a:solidFill>
                  <a:schemeClr val="accent2"/>
                </a:solidFill>
              </a:defRPr>
            </a:lvl1pPr>
            <a:lvl2pPr marL="0" indent="0">
              <a:spcBef>
                <a:spcPts val="810"/>
              </a:spcBef>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2" y="1200150"/>
            <a:ext cx="2697480" cy="2697480"/>
          </a:xfrm>
          <a:solidFill>
            <a:srgbClr val="55C5E9"/>
          </a:solidFill>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1" y="1200150"/>
            <a:ext cx="2743200" cy="269748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2" y="3944938"/>
            <a:ext cx="2697480" cy="27432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1" y="3944938"/>
            <a:ext cx="2743200" cy="2743200"/>
          </a:xfrm>
          <a:solidFill>
            <a:schemeClr val="accent5"/>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384435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624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72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solidFill>
                  <a:schemeClr val="bg1"/>
                </a:solidFill>
              </a:defRPr>
            </a:lvl1pPr>
          </a:lstStyle>
          <a:p>
            <a:r>
              <a:rPr lang="en-US" dirty="0"/>
              <a:t>Section title</a:t>
            </a:r>
          </a:p>
        </p:txBody>
      </p:sp>
    </p:spTree>
    <p:extLst>
      <p:ext uri="{BB962C8B-B14F-4D97-AF65-F5344CB8AC3E}">
        <p14:creationId xmlns:p14="http://schemas.microsoft.com/office/powerpoint/2010/main" val="1169025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0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1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608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4518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5"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5" tIns="34965" rIns="34965" bIns="34965" numCol="1" spcCol="0" rtlCol="0" fromWordArt="0" anchor="ctr" anchorCtr="0" forceAA="0" compatLnSpc="1">
            <a:prstTxWarp prst="textNoShape">
              <a:avLst/>
            </a:prstTxWarp>
            <a:noAutofit/>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3" y="1221162"/>
            <a:ext cx="11887199" cy="1546835"/>
          </a:xfrm>
        </p:spPr>
        <p:txBody>
          <a:bodyPr/>
          <a:lstStyle>
            <a:lvl1pPr marL="0" indent="0">
              <a:buNone/>
              <a:defRPr sz="2474">
                <a:gradFill>
                  <a:gsLst>
                    <a:gs pos="1250">
                      <a:srgbClr val="000000"/>
                    </a:gs>
                    <a:gs pos="100000">
                      <a:srgbClr val="000000"/>
                    </a:gs>
                  </a:gsLst>
                  <a:lin ang="5400000" scaled="0"/>
                </a:gradFill>
                <a:latin typeface="Segoe UI" pitchFamily="34" charset="0"/>
                <a:cs typeface="Segoe UI" pitchFamily="34" charset="0"/>
              </a:defRPr>
            </a:lvl1pPr>
            <a:lvl2pPr marL="259814" indent="0">
              <a:buNone/>
              <a:defRPr>
                <a:gradFill>
                  <a:gsLst>
                    <a:gs pos="1250">
                      <a:srgbClr val="000000"/>
                    </a:gs>
                    <a:gs pos="100000">
                      <a:srgbClr val="000000"/>
                    </a:gs>
                  </a:gsLst>
                  <a:lin ang="5400000" scaled="0"/>
                </a:gradFill>
                <a:latin typeface="Segoe UI" pitchFamily="34" charset="0"/>
                <a:cs typeface="Segoe UI" pitchFamily="34" charset="0"/>
              </a:defRPr>
            </a:lvl2pPr>
            <a:lvl3pPr marL="438288" indent="0">
              <a:buNone/>
              <a:defRPr>
                <a:gradFill>
                  <a:gsLst>
                    <a:gs pos="1250">
                      <a:srgbClr val="000000"/>
                    </a:gs>
                    <a:gs pos="100000">
                      <a:srgbClr val="000000"/>
                    </a:gs>
                  </a:gsLst>
                  <a:lin ang="5400000" scaled="0"/>
                </a:gradFill>
                <a:latin typeface="Segoe UI" pitchFamily="34" charset="0"/>
                <a:cs typeface="Segoe UI" pitchFamily="34" charset="0"/>
              </a:defRPr>
            </a:lvl3pPr>
            <a:lvl4pPr marL="610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8794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261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1882517"/>
          </a:xfrm>
          <a:prstGeom prst="rect">
            <a:avLst/>
          </a:prstGeom>
        </p:spPr>
        <p:txBody>
          <a:bodyPr/>
          <a:lstStyle>
            <a:lvl1pPr marL="217802" indent="-217802">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461" indent="-21065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261" indent="-217802">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646" indent="-171384">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031" indent="-171384">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75"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804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231161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04408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4965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486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34711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4843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1490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23193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55462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7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5974733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20987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73478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02961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99805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09189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51423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909750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630711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4704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6226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5537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18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839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31588396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556565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751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140429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4578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70419"/>
            <a:ext cx="11870358" cy="853687"/>
          </a:xfrm>
          <a:prstGeom prst="rect">
            <a:avLst/>
          </a:prstGeom>
        </p:spPr>
        <p:txBody>
          <a:bodyPr anchor="ctr" anchorCtr="0">
            <a:spAutoFit/>
          </a:bodyPr>
          <a:lstStyle>
            <a:lvl1pPr algn="l">
              <a:defRPr sz="4804">
                <a:solidFill>
                  <a:schemeClr val="bg1"/>
                </a:solidFill>
              </a:defRPr>
            </a:lvl1pPr>
          </a:lstStyle>
          <a:p>
            <a:r>
              <a:rPr lang="en-US" dirty="0"/>
              <a:t>Click to edit title</a:t>
            </a:r>
          </a:p>
        </p:txBody>
      </p:sp>
    </p:spTree>
    <p:extLst>
      <p:ext uri="{BB962C8B-B14F-4D97-AF65-F5344CB8AC3E}">
        <p14:creationId xmlns:p14="http://schemas.microsoft.com/office/powerpoint/2010/main" val="2607736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3880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6052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None/>
              <a:defRPr lang="en-US" sz="359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145" rtl="0" eaLnBrk="1" latinLnBrk="0" hangingPunct="1">
              <a:spcBef>
                <a:spcPct val="20000"/>
              </a:spcBef>
              <a:spcAft>
                <a:spcPts val="1631"/>
              </a:spcAft>
            </a:pPr>
            <a:r>
              <a:rPr lang="en-US"/>
              <a:t>Click to edit Master text styles</a:t>
            </a:r>
          </a:p>
        </p:txBody>
      </p:sp>
      <p:sp>
        <p:nvSpPr>
          <p:cNvPr id="6" name="Text Placeholder 8"/>
          <p:cNvSpPr>
            <a:spLocks noGrp="1"/>
          </p:cNvSpPr>
          <p:nvPr>
            <p:ph type="body" sz="quarter" idx="16" hasCustomPrompt="1"/>
          </p:nvPr>
        </p:nvSpPr>
        <p:spPr>
          <a:xfrm>
            <a:off x="274641" y="296864"/>
            <a:ext cx="11887200" cy="914400"/>
          </a:xfrm>
        </p:spPr>
        <p:txBody>
          <a:bodyPr vert="horz" lIns="182880" tIns="146304" rIns="182880" bIns="146304" rtlCol="0" anchor="t">
            <a:noAutofit/>
          </a:bodyPr>
          <a:lstStyle>
            <a:lvl1pPr marL="0" indent="0" algn="l" defTabSz="931700"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5"/>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6"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87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8109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29864935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3448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
        <p:nvSpPr>
          <p:cNvPr id="5"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815" b="0" i="0" u="none" strike="noStrike" kern="1200" cap="none" spc="0" normalizeH="0" baseline="0" noProof="0" dirty="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15114651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290647"/>
          </a:xfrm>
        </p:spPr>
        <p:txBody>
          <a:bodyPr>
            <a:spAutoFit/>
          </a:bodyPr>
          <a:lstStyle>
            <a:lvl3pPr>
              <a:defRPr sz="2397"/>
            </a:lvl3pPr>
            <a:lvl4pPr>
              <a:defRPr sz="1997"/>
            </a:lvl4pPr>
            <a:lvl5pPr>
              <a:defRPr sz="199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706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Tree>
    <p:extLst>
      <p:ext uri="{BB962C8B-B14F-4D97-AF65-F5344CB8AC3E}">
        <p14:creationId xmlns:p14="http://schemas.microsoft.com/office/powerpoint/2010/main" val="274247788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145"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9" y="1535876"/>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21895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7" y="1668463"/>
            <a:ext cx="2743201" cy="5029200"/>
          </a:xfrm>
        </p:spPr>
        <p:txBody>
          <a:bodyPr>
            <a:noAutofit/>
          </a:bodyPr>
          <a:lstStyle>
            <a:lvl1pPr marL="342517" indent="-342517">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5649624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30" y="1668463"/>
            <a:ext cx="8778210" cy="5029200"/>
          </a:xfrm>
        </p:spPr>
        <p:txBody>
          <a:bodyPr wrap="square">
            <a:noAutofit/>
          </a:bodyPr>
          <a:lstStyle>
            <a:lvl3pPr>
              <a:defRPr sz="2398"/>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7" y="1668463"/>
            <a:ext cx="2743201" cy="5029200"/>
          </a:xfrm>
        </p:spPr>
        <p:txBody>
          <a:bodyPr>
            <a:noAutofit/>
          </a:bodyPr>
          <a:lstStyle>
            <a:lvl1pPr marL="0" indent="0">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88890331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1999"/>
            </a:lvl2pPr>
            <a:lvl3pPr marL="228326" indent="0">
              <a:buNone/>
              <a:defRPr/>
            </a:lvl3pPr>
            <a:lvl4pPr marL="456653" indent="0">
              <a:buNone/>
              <a:defRPr/>
            </a:lvl4pPr>
            <a:lvl5pPr marL="6849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02883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4332"/>
          </a:xfrm>
          <a:noFill/>
        </p:spPr>
        <p:txBody>
          <a:bodyPr tIns="91440" bIns="91440" anchor="t" anchorCtr="0">
            <a:spAutoFit/>
          </a:bodyPr>
          <a:lstStyle>
            <a:lvl1pPr>
              <a:defRPr sz="7191"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075120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0093" y="1992520"/>
            <a:ext cx="8622880" cy="2274291"/>
          </a:xfrm>
          <a:noFill/>
        </p:spPr>
        <p:txBody>
          <a:bodyPr tIns="91440" bIns="91440" anchor="t" anchorCtr="0"/>
          <a:lstStyle>
            <a:lvl1pPr>
              <a:defRPr sz="7198" spc="-100"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850094" y="4266810"/>
            <a:ext cx="8622879" cy="1829593"/>
          </a:xfrm>
          <a:noFill/>
        </p:spPr>
        <p:txBody>
          <a:bodyPr lIns="146304" tIns="91440" rIns="146304" bIns="91440">
            <a:noAutofit/>
          </a:bodyPr>
          <a:lstStyle>
            <a:lvl1pPr marL="0" indent="0">
              <a:spcBef>
                <a:spcPts val="0"/>
              </a:spcBef>
              <a:buNone/>
              <a:defRPr sz="2400"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46779" y="2126120"/>
            <a:ext cx="1838304" cy="2561989"/>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grpSp>
      <p:sp>
        <p:nvSpPr>
          <p:cNvPr id="4" name="Rectangle 3"/>
          <p:cNvSpPr/>
          <p:nvPr userDrawn="1"/>
        </p:nvSpPr>
        <p:spPr>
          <a:xfrm>
            <a:off x="2850093" y="1529054"/>
            <a:ext cx="1083710" cy="470856"/>
          </a:xfrm>
          <a:prstGeom prst="rect">
            <a:avLst/>
          </a:prstGeom>
        </p:spPr>
        <p:txBody>
          <a:bodyPr wrap="none" lIns="149217">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4D4D"/>
                </a:solidFill>
                <a:effectLst/>
                <a:uLnTx/>
                <a:uFillTx/>
                <a:latin typeface="Segoe UI"/>
                <a:ea typeface="+mn-ea"/>
                <a:cs typeface="+mn-cs"/>
              </a:rPr>
              <a:t>Demo</a:t>
            </a:r>
            <a:endParaRPr kumimoji="0" lang="en-US" sz="1836" b="0" i="0" u="none" strike="noStrike" kern="1200" cap="none" spc="0" normalizeH="0" baseline="0" noProof="0" dirty="0">
              <a:ln>
                <a:noFill/>
              </a:ln>
              <a:solidFill>
                <a:srgbClr val="4D4D4D"/>
              </a:solidFill>
              <a:effectLst/>
              <a:uLnTx/>
              <a:uFillTx/>
              <a:latin typeface="Segoe UI"/>
              <a:ea typeface="+mn-ea"/>
              <a:cs typeface="+mn-cs"/>
            </a:endParaRPr>
          </a:p>
        </p:txBody>
      </p:sp>
    </p:spTree>
    <p:extLst>
      <p:ext uri="{BB962C8B-B14F-4D97-AF65-F5344CB8AC3E}">
        <p14:creationId xmlns:p14="http://schemas.microsoft.com/office/powerpoint/2010/main" val="283302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74638" y="2119164"/>
            <a:ext cx="6400800" cy="3664099"/>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399" spc="-100"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561638" y="6269236"/>
            <a:ext cx="1382813" cy="295183"/>
          </a:xfrm>
          <a:prstGeom prst="rect">
            <a:avLst/>
          </a:prstGeom>
          <a:noFill/>
          <a:ln>
            <a:noFill/>
          </a:ln>
        </p:spPr>
      </p:pic>
    </p:spTree>
    <p:extLst>
      <p:ext uri="{BB962C8B-B14F-4D97-AF65-F5344CB8AC3E}">
        <p14:creationId xmlns:p14="http://schemas.microsoft.com/office/powerpoint/2010/main" val="17897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0148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98178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07448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625779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0173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59192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2209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85908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571159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26800"/>
            <a:ext cx="11870358" cy="940926"/>
          </a:xfrm>
          <a:prstGeom prst="rect">
            <a:avLst/>
          </a:prstGeom>
        </p:spPr>
        <p:txBody>
          <a:bodyPr anchor="ctr" anchorCtr="0">
            <a:spAutoFit/>
          </a:bodyPr>
          <a:lstStyle>
            <a:lvl1pPr algn="l">
              <a:defRPr sz="5434">
                <a:solidFill>
                  <a:schemeClr val="bg1"/>
                </a:solidFill>
              </a:defRPr>
            </a:lvl1pPr>
          </a:lstStyle>
          <a:p>
            <a:r>
              <a:rPr lang="en-US" dirty="0"/>
              <a:t>Click to edit title</a:t>
            </a:r>
          </a:p>
        </p:txBody>
      </p:sp>
    </p:spTree>
    <p:extLst>
      <p:ext uri="{BB962C8B-B14F-4D97-AF65-F5344CB8AC3E}">
        <p14:creationId xmlns:p14="http://schemas.microsoft.com/office/powerpoint/2010/main" val="3621380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41339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57700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6" name="TextBox 45"/>
          <p:cNvSpPr txBox="1"/>
          <p:nvPr/>
        </p:nvSpPr>
        <p:spPr>
          <a:xfrm>
            <a:off x="703376" y="3638682"/>
            <a:ext cx="2937769" cy="1262010"/>
          </a:xfrm>
          <a:prstGeom prst="rect">
            <a:avLst/>
          </a:prstGeom>
          <a:noFill/>
        </p:spPr>
        <p:txBody>
          <a:bodyPr wrap="none" lIns="139761" tIns="111808" rIns="139761" bIns="111808" rtlCol="0">
            <a:spAutoFit/>
          </a:bodyPr>
          <a:lstStyle/>
          <a:p>
            <a:pPr marL="0" marR="0" lvl="0" indent="0" algn="l" defTabSz="931734" rtl="0" eaLnBrk="1" fontAlgn="auto" latinLnBrk="0" hangingPunct="1">
              <a:lnSpc>
                <a:spcPct val="90000"/>
              </a:lnSpc>
              <a:spcBef>
                <a:spcPts val="611"/>
              </a:spcBef>
              <a:spcAft>
                <a:spcPts val="0"/>
              </a:spcAft>
              <a:buClrTx/>
              <a:buSzTx/>
              <a:buFontTx/>
              <a:buNone/>
              <a:tabLst/>
              <a:defRPr/>
            </a:pPr>
            <a:r>
              <a:rPr kumimoji="0" lang="en-US" sz="7336" b="0" i="0" u="none" strike="noStrike" kern="1200" cap="none" spc="0" normalizeH="0" baseline="0" noProof="0" dirty="0">
                <a:ln>
                  <a:noFill/>
                </a:ln>
                <a:solidFill>
                  <a:prstClr val="white"/>
                </a:solidFill>
                <a:effectLst/>
                <a:uLnTx/>
                <a:uFillTx/>
                <a:latin typeface="Segoe UI Light"/>
                <a:ea typeface="+mn-ea"/>
                <a:cs typeface="+mn-cs"/>
              </a:rPr>
              <a:t>DEMO</a:t>
            </a:r>
          </a:p>
        </p:txBody>
      </p:sp>
      <p:sp>
        <p:nvSpPr>
          <p:cNvPr id="20" name="Title 1"/>
          <p:cNvSpPr>
            <a:spLocks noGrp="1"/>
          </p:cNvSpPr>
          <p:nvPr>
            <p:ph type="ctrTitle" hasCustomPrompt="1"/>
          </p:nvPr>
        </p:nvSpPr>
        <p:spPr>
          <a:xfrm>
            <a:off x="734789" y="751182"/>
            <a:ext cx="10966899" cy="2748968"/>
          </a:xfrm>
        </p:spPr>
        <p:txBody>
          <a:bodyPr anchor="b" anchorCtr="0">
            <a:noAutofit/>
          </a:bodyPr>
          <a:lstStyle>
            <a:lvl1pPr algn="l">
              <a:defRPr sz="7336">
                <a:solidFill>
                  <a:schemeClr val="bg1"/>
                </a:solidFill>
              </a:defRPr>
            </a:lvl1pPr>
          </a:lstStyle>
          <a:p>
            <a:r>
              <a:rPr lang="en-US" dirty="0"/>
              <a:t>Click to edit title</a:t>
            </a:r>
          </a:p>
        </p:txBody>
      </p:sp>
    </p:spTree>
    <p:extLst>
      <p:ext uri="{BB962C8B-B14F-4D97-AF65-F5344CB8AC3E}">
        <p14:creationId xmlns:p14="http://schemas.microsoft.com/office/powerpoint/2010/main" val="395881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436475" cy="742187"/>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16800" y="3889637"/>
            <a:ext cx="8402880" cy="2547600"/>
          </a:xfrm>
          <a:prstGeom prst="rect">
            <a:avLst/>
          </a:prstGeom>
        </p:spPr>
      </p:pic>
    </p:spTree>
    <p:extLst>
      <p:ext uri="{BB962C8B-B14F-4D97-AF65-F5344CB8AC3E}">
        <p14:creationId xmlns:p14="http://schemas.microsoft.com/office/powerpoint/2010/main" val="146156261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4762" y="2284962"/>
            <a:ext cx="7085320"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75399" y="3768007"/>
            <a:ext cx="708643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15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4513747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620899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4087599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2784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92461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362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53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54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843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333333"/>
                    </a:gs>
                    <a:gs pos="100000">
                      <a:srgbClr val="333333"/>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99427963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24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893935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5248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2" name="TextBox 1"/>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669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9" name="TextBox 8"/>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926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6761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804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014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3949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235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377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268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07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771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62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314236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0462536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87504346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514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90659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2784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4266307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868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45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34357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0155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9252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6890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07684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 – For</a:t>
            </a:r>
            <a:r>
              <a:rPr lang="en-US" sz="816" baseline="0">
                <a:solidFill>
                  <a:srgbClr val="666666"/>
                </a:solidFill>
              </a:rPr>
              <a:t> Use Under NDA Only</a:t>
            </a:r>
            <a:endParaRPr lang="en-US" sz="816">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405296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69315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899498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7835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42569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4652681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5969210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046292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104088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181483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22072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4411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9247806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61586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4192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5532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938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03917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8914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3320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716108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1750658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799805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51403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38664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8203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5984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3590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7248620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6865180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283000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5626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6626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1214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14335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344633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8847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403623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5438502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64754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221697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7900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123627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9925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21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972940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5904515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423325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138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16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1933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8673669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4712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86144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309302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50283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632286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13790882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8009974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7964542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377087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520598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8380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57933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448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435106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5995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10113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08733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4255973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theme" Target="../theme/theme10.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image" Target="../media/image2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theme" Target="../theme/theme9.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588"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84449281"/>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 id="2147484613" r:id="rId24"/>
    <p:sldLayoutId id="2147484614" r:id="rId25"/>
    <p:sldLayoutId id="2147484615" r:id="rId26"/>
    <p:sldLayoutId id="2147484616" r:id="rId27"/>
    <p:sldLayoutId id="2147484617"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751649576"/>
      </p:ext>
    </p:extLst>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4" r:id="rId23"/>
    <p:sldLayoutId id="2147484645" r:id="rId24"/>
    <p:sldLayoutId id="2147484646" r:id="rId25"/>
    <p:sldLayoutId id="2147484647" r:id="rId26"/>
    <p:sldLayoutId id="2147484648" r:id="rId27"/>
    <p:sldLayoutId id="2147484649" r:id="rId28"/>
    <p:sldLayoutId id="2147484650"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55985307"/>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4501035"/>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9368739"/>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1453704"/>
      </p:ext>
    </p:extLst>
  </p:cSld>
  <p:clrMap bg1="dk1" tx1="lt1" bg2="dk2" tx2="lt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098998"/>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19" r:id="rId33"/>
    <p:sldLayoutId id="2147484420"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4"/>
            <a:ext cx="11887198" cy="1619556"/>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358882"/>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 id="2147484468" r:id="rId32"/>
    <p:sldLayoutId id="2147484469" r:id="rId33"/>
    <p:sldLayoutId id="2147484470" r:id="rId34"/>
  </p:sldLayoutIdLst>
  <p:transition>
    <p:fade/>
  </p:transition>
  <p:txStyles>
    <p:titleStyle>
      <a:lvl1pPr algn="l" defTabSz="699288" rtl="0" eaLnBrk="1" latinLnBrk="0" hangingPunct="1">
        <a:lnSpc>
          <a:spcPct val="90000"/>
        </a:lnSpc>
        <a:spcBef>
          <a:spcPct val="0"/>
        </a:spcBef>
        <a:buNone/>
        <a:defRPr lang="en-US" sz="405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77" marR="0" indent="-257077" algn="l" defTabSz="699288"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7983" marR="0" indent="-180906" algn="l" defTabSz="69928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845"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228"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612"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041"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686"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330"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1975"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288" rtl="0" eaLnBrk="1" latinLnBrk="0" hangingPunct="1">
        <a:defRPr sz="1350" kern="1200">
          <a:solidFill>
            <a:schemeClr val="tx1"/>
          </a:solidFill>
          <a:latin typeface="+mn-lt"/>
          <a:ea typeface="+mn-ea"/>
          <a:cs typeface="+mn-cs"/>
        </a:defRPr>
      </a:lvl1pPr>
      <a:lvl2pPr marL="349645" algn="l" defTabSz="699288" rtl="0" eaLnBrk="1" latinLnBrk="0" hangingPunct="1">
        <a:defRPr sz="1350" kern="1200">
          <a:solidFill>
            <a:schemeClr val="tx1"/>
          </a:solidFill>
          <a:latin typeface="+mn-lt"/>
          <a:ea typeface="+mn-ea"/>
          <a:cs typeface="+mn-cs"/>
        </a:defRPr>
      </a:lvl2pPr>
      <a:lvl3pPr marL="699288" algn="l" defTabSz="699288" rtl="0" eaLnBrk="1" latinLnBrk="0" hangingPunct="1">
        <a:defRPr sz="1350" kern="1200">
          <a:solidFill>
            <a:schemeClr val="tx1"/>
          </a:solidFill>
          <a:latin typeface="+mn-lt"/>
          <a:ea typeface="+mn-ea"/>
          <a:cs typeface="+mn-cs"/>
        </a:defRPr>
      </a:lvl3pPr>
      <a:lvl4pPr marL="1048932" algn="l" defTabSz="699288" rtl="0" eaLnBrk="1" latinLnBrk="0" hangingPunct="1">
        <a:defRPr sz="1350" kern="1200">
          <a:solidFill>
            <a:schemeClr val="tx1"/>
          </a:solidFill>
          <a:latin typeface="+mn-lt"/>
          <a:ea typeface="+mn-ea"/>
          <a:cs typeface="+mn-cs"/>
        </a:defRPr>
      </a:lvl4pPr>
      <a:lvl5pPr marL="1398576" algn="l" defTabSz="699288" rtl="0" eaLnBrk="1" latinLnBrk="0" hangingPunct="1">
        <a:defRPr sz="1350" kern="1200">
          <a:solidFill>
            <a:schemeClr val="tx1"/>
          </a:solidFill>
          <a:latin typeface="+mn-lt"/>
          <a:ea typeface="+mn-ea"/>
          <a:cs typeface="+mn-cs"/>
        </a:defRPr>
      </a:lvl5pPr>
      <a:lvl6pPr marL="1748220" algn="l" defTabSz="699288" rtl="0" eaLnBrk="1" latinLnBrk="0" hangingPunct="1">
        <a:defRPr sz="1350" kern="1200">
          <a:solidFill>
            <a:schemeClr val="tx1"/>
          </a:solidFill>
          <a:latin typeface="+mn-lt"/>
          <a:ea typeface="+mn-ea"/>
          <a:cs typeface="+mn-cs"/>
        </a:defRPr>
      </a:lvl6pPr>
      <a:lvl7pPr marL="2097864" algn="l" defTabSz="699288" rtl="0" eaLnBrk="1" latinLnBrk="0" hangingPunct="1">
        <a:defRPr sz="1350" kern="1200">
          <a:solidFill>
            <a:schemeClr val="tx1"/>
          </a:solidFill>
          <a:latin typeface="+mn-lt"/>
          <a:ea typeface="+mn-ea"/>
          <a:cs typeface="+mn-cs"/>
        </a:defRPr>
      </a:lvl7pPr>
      <a:lvl8pPr marL="2447508" algn="l" defTabSz="699288" rtl="0" eaLnBrk="1" latinLnBrk="0" hangingPunct="1">
        <a:defRPr sz="1350" kern="1200">
          <a:solidFill>
            <a:schemeClr val="tx1"/>
          </a:solidFill>
          <a:latin typeface="+mn-lt"/>
          <a:ea typeface="+mn-ea"/>
          <a:cs typeface="+mn-cs"/>
        </a:defRPr>
      </a:lvl8pPr>
      <a:lvl9pPr marL="2797152" algn="l" defTabSz="699288"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018189"/>
      </p:ext>
    </p:extLst>
  </p:cSld>
  <p:clrMap bg1="dk1" tx1="lt1" bg2="dk2" tx2="lt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 id="2147484509" r:id="rId37"/>
    <p:sldLayoutId id="2147484510" r:id="rId38"/>
    <p:sldLayoutId id="2147484511" r:id="rId39"/>
    <p:sldLayoutId id="2147484512" r:id="rId40"/>
    <p:sldLayoutId id="2147484513" r:id="rId41"/>
    <p:sldLayoutId id="2147484514" r:id="rId42"/>
    <p:sldLayoutId id="2147484515" r:id="rId4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9.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49.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6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63.xml"/><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4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63.xml"/><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49.xml"/><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49.xml"/><Relationship Id="rId5" Type="http://schemas.openxmlformats.org/officeDocument/2006/relationships/image" Target="../media/image113.pn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image" Target="../media/image116.png"/><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49.xml"/><Relationship Id="rId5" Type="http://schemas.openxmlformats.org/officeDocument/2006/relationships/image" Target="../media/image115.png"/><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49.xml"/><Relationship Id="rId5" Type="http://schemas.openxmlformats.org/officeDocument/2006/relationships/image" Target="../media/image121.pn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49.xml"/><Relationship Id="rId5" Type="http://schemas.openxmlformats.org/officeDocument/2006/relationships/image" Target="../media/image124.png"/><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49.xml"/><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49.xml"/><Relationship Id="rId4" Type="http://schemas.openxmlformats.org/officeDocument/2006/relationships/image" Target="../media/image130.pn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49.xml"/><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4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139.pn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63.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49.xml"/><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52.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3.xml"/><Relationship Id="rId1" Type="http://schemas.openxmlformats.org/officeDocument/2006/relationships/slideLayout" Target="../slideLayouts/slideLayout63.xml"/><Relationship Id="rId4" Type="http://schemas.openxmlformats.org/officeDocument/2006/relationships/image" Target="../media/image149.png"/></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47.xml"/><Relationship Id="rId4" Type="http://schemas.openxmlformats.org/officeDocument/2006/relationships/image" Target="../media/image15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7361237" y="5402262"/>
            <a:ext cx="1849602" cy="394827"/>
          </a:xfrm>
          <a:prstGeom prst="rect">
            <a:avLst/>
          </a:prstGeom>
          <a:noFill/>
          <a:ln>
            <a:noFill/>
          </a:ln>
        </p:spPr>
      </p:pic>
      <p:pic>
        <p:nvPicPr>
          <p:cNvPr id="10" name="Picture 9">
            <a:extLst>
              <a:ext uri="{FF2B5EF4-FFF2-40B4-BE49-F238E27FC236}">
                <a16:creationId xmlns:a16="http://schemas.microsoft.com/office/drawing/2014/main" id="{24E8C0AA-3049-4DEF-A982-8D6C489F66B2}"/>
              </a:ext>
            </a:extLst>
          </p:cNvPr>
          <p:cNvPicPr>
            <a:picLocks noChangeAspect="1"/>
          </p:cNvPicPr>
          <p:nvPr/>
        </p:nvPicPr>
        <p:blipFill>
          <a:blip r:embed="rId4"/>
          <a:stretch>
            <a:fillRect/>
          </a:stretch>
        </p:blipFill>
        <p:spPr>
          <a:xfrm>
            <a:off x="2061" y="-1"/>
            <a:ext cx="12432352" cy="6994525"/>
          </a:xfrm>
          <a:prstGeom prst="rect">
            <a:avLst/>
          </a:prstGeom>
        </p:spPr>
      </p:pic>
      <p:grpSp>
        <p:nvGrpSpPr>
          <p:cNvPr id="16" name="Group 15">
            <a:extLst>
              <a:ext uri="{FF2B5EF4-FFF2-40B4-BE49-F238E27FC236}">
                <a16:creationId xmlns:a16="http://schemas.microsoft.com/office/drawing/2014/main" id="{287B5284-9FF9-480B-B547-526C224E6C73}"/>
              </a:ext>
            </a:extLst>
          </p:cNvPr>
          <p:cNvGrpSpPr/>
          <p:nvPr/>
        </p:nvGrpSpPr>
        <p:grpSpPr>
          <a:xfrm>
            <a:off x="198437" y="4868862"/>
            <a:ext cx="2981137" cy="1346124"/>
            <a:chOff x="33845" y="4945062"/>
            <a:chExt cx="2981137" cy="1346124"/>
          </a:xfrm>
        </p:grpSpPr>
        <p:sp>
          <p:nvSpPr>
            <p:cNvPr id="15" name="TextBox 14">
              <a:extLst>
                <a:ext uri="{FF2B5EF4-FFF2-40B4-BE49-F238E27FC236}">
                  <a16:creationId xmlns:a16="http://schemas.microsoft.com/office/drawing/2014/main" id="{3DE47219-1A2F-4681-A993-0BEEB6AFC83F}"/>
                </a:ext>
              </a:extLst>
            </p:cNvPr>
            <p:cNvSpPr txBox="1"/>
            <p:nvPr/>
          </p:nvSpPr>
          <p:spPr>
            <a:xfrm>
              <a:off x="33845" y="4945062"/>
              <a:ext cx="2981137" cy="1062855"/>
            </a:xfrm>
            <a:prstGeom prst="rect">
              <a:avLst/>
            </a:prstGeom>
            <a:noFill/>
          </p:spPr>
          <p:txBody>
            <a:bodyPr wrap="none" lIns="182880" tIns="146304" rIns="182880" bIns="146304" rtlCol="0">
              <a:spAutoFit/>
            </a:bodyPr>
            <a:lstStyle/>
            <a:p>
              <a:pPr>
                <a:lnSpc>
                  <a:spcPct val="90000"/>
                </a:lnSpc>
                <a:spcAft>
                  <a:spcPts val="400"/>
                </a:spcAft>
              </a:pPr>
              <a:r>
                <a:rPr lang="es-ES" sz="1600" dirty="0">
                  <a:solidFill>
                    <a:schemeClr val="bg1"/>
                  </a:solidFill>
                </a:rPr>
                <a:t>Alejandro Campos Magencio</a:t>
              </a:r>
            </a:p>
            <a:p>
              <a:pPr>
                <a:lnSpc>
                  <a:spcPct val="90000"/>
                </a:lnSpc>
                <a:spcAft>
                  <a:spcPts val="400"/>
                </a:spcAft>
              </a:pPr>
              <a:r>
                <a:rPr lang="es-ES" sz="1600" dirty="0">
                  <a:solidFill>
                    <a:schemeClr val="bg1"/>
                  </a:solidFill>
                </a:rPr>
                <a:t>@</a:t>
              </a:r>
              <a:r>
                <a:rPr lang="es-ES" sz="1600" dirty="0" err="1">
                  <a:solidFill>
                    <a:schemeClr val="bg1"/>
                  </a:solidFill>
                </a:rPr>
                <a:t>alejacma</a:t>
              </a:r>
              <a:endParaRPr lang="es-ES" sz="1600" dirty="0">
                <a:solidFill>
                  <a:schemeClr val="bg1"/>
                </a:solidFill>
              </a:endParaRPr>
            </a:p>
            <a:p>
              <a:pPr>
                <a:lnSpc>
                  <a:spcPct val="90000"/>
                </a:lnSpc>
                <a:spcAft>
                  <a:spcPts val="400"/>
                </a:spcAft>
              </a:pPr>
              <a:r>
                <a:rPr lang="es-ES" sz="1600" dirty="0" err="1">
                  <a:solidFill>
                    <a:schemeClr val="bg1"/>
                  </a:solidFill>
                </a:rPr>
                <a:t>Technical</a:t>
              </a:r>
              <a:r>
                <a:rPr lang="es-ES" sz="1600" dirty="0">
                  <a:solidFill>
                    <a:schemeClr val="bg1"/>
                  </a:solidFill>
                </a:rPr>
                <a:t> </a:t>
              </a:r>
              <a:r>
                <a:rPr lang="es-ES" sz="1600" dirty="0" err="1">
                  <a:solidFill>
                    <a:schemeClr val="bg1"/>
                  </a:solidFill>
                </a:rPr>
                <a:t>Evangelist</a:t>
              </a:r>
              <a:endParaRPr lang="es-ES" dirty="0">
                <a:solidFill>
                  <a:schemeClr val="bg1"/>
                </a:solidFill>
              </a:endParaRPr>
            </a:p>
          </p:txBody>
        </p:sp>
        <p:pic>
          <p:nvPicPr>
            <p:cNvPr id="45" name="Logo" descr="MS Logo White.png">
              <a:extLst>
                <a:ext uri="{FF2B5EF4-FFF2-40B4-BE49-F238E27FC236}">
                  <a16:creationId xmlns:a16="http://schemas.microsoft.com/office/drawing/2014/main" id="{312CF6EE-7E13-4B36-A15B-AF504E73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26" y="6040619"/>
              <a:ext cx="1169019" cy="250567"/>
            </a:xfrm>
            <a:prstGeom prst="rect">
              <a:avLst/>
            </a:prstGeom>
          </p:spPr>
        </p:pic>
      </p:grpSp>
      <p:grpSp>
        <p:nvGrpSpPr>
          <p:cNvPr id="18" name="Group 17">
            <a:extLst>
              <a:ext uri="{FF2B5EF4-FFF2-40B4-BE49-F238E27FC236}">
                <a16:creationId xmlns:a16="http://schemas.microsoft.com/office/drawing/2014/main" id="{247670BB-7AB4-4FB8-BA33-64EF8A81CA93}"/>
              </a:ext>
            </a:extLst>
          </p:cNvPr>
          <p:cNvGrpSpPr/>
          <p:nvPr/>
        </p:nvGrpSpPr>
        <p:grpSpPr>
          <a:xfrm>
            <a:off x="3778163" y="-1"/>
            <a:ext cx="5449249" cy="2659063"/>
            <a:chOff x="3778163" y="-1"/>
            <a:chExt cx="5449249" cy="2659063"/>
          </a:xfrm>
        </p:grpSpPr>
        <p:sp>
          <p:nvSpPr>
            <p:cNvPr id="13" name="TextBox 12">
              <a:extLst>
                <a:ext uri="{FF2B5EF4-FFF2-40B4-BE49-F238E27FC236}">
                  <a16:creationId xmlns:a16="http://schemas.microsoft.com/office/drawing/2014/main" id="{A6194D2D-1C4E-4DA2-9E62-4541D1F836B6}"/>
                </a:ext>
              </a:extLst>
            </p:cNvPr>
            <p:cNvSpPr txBox="1"/>
            <p:nvPr/>
          </p:nvSpPr>
          <p:spPr>
            <a:xfrm>
              <a:off x="4149683" y="-1"/>
              <a:ext cx="123815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THE</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29" name="TextBox 28">
              <a:extLst>
                <a:ext uri="{FF2B5EF4-FFF2-40B4-BE49-F238E27FC236}">
                  <a16:creationId xmlns:a16="http://schemas.microsoft.com/office/drawing/2014/main" id="{CD25BD5A-1754-4623-81C6-184A1B6F755D}"/>
                </a:ext>
              </a:extLst>
            </p:cNvPr>
            <p:cNvSpPr txBox="1"/>
            <p:nvPr/>
          </p:nvSpPr>
          <p:spPr>
            <a:xfrm>
              <a:off x="4387763" y="201070"/>
              <a:ext cx="2448427"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AST</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7" name="TextBox 36">
              <a:extLst>
                <a:ext uri="{FF2B5EF4-FFF2-40B4-BE49-F238E27FC236}">
                  <a16:creationId xmlns:a16="http://schemas.microsoft.com/office/drawing/2014/main" id="{3361DFD2-89C0-46E6-8576-A8F935A4C230}"/>
                </a:ext>
              </a:extLst>
            </p:cNvPr>
            <p:cNvSpPr txBox="1"/>
            <p:nvPr/>
          </p:nvSpPr>
          <p:spPr>
            <a:xfrm>
              <a:off x="3778163" y="1005434"/>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3" name="TextBox 32">
              <a:extLst>
                <a:ext uri="{FF2B5EF4-FFF2-40B4-BE49-F238E27FC236}">
                  <a16:creationId xmlns:a16="http://schemas.microsoft.com/office/drawing/2014/main" id="{D44C191F-EB0F-456B-A8F6-A42A64AE439A}"/>
                </a:ext>
              </a:extLst>
            </p:cNvPr>
            <p:cNvSpPr txBox="1"/>
            <p:nvPr/>
          </p:nvSpPr>
          <p:spPr>
            <a:xfrm>
              <a:off x="4768763" y="1155587"/>
              <a:ext cx="1839286"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AND THE</a:t>
              </a:r>
            </a:p>
          </p:txBody>
        </p:sp>
        <p:sp>
          <p:nvSpPr>
            <p:cNvPr id="17" name="TextBox 16">
              <a:extLst>
                <a:ext uri="{FF2B5EF4-FFF2-40B4-BE49-F238E27FC236}">
                  <a16:creationId xmlns:a16="http://schemas.microsoft.com/office/drawing/2014/main" id="{8EF6593D-C645-4DAA-AD98-B17B2FDE1D1D}"/>
                </a:ext>
              </a:extLst>
            </p:cNvPr>
            <p:cNvSpPr txBox="1"/>
            <p:nvPr/>
          </p:nvSpPr>
          <p:spPr>
            <a:xfrm>
              <a:off x="7437437" y="1920398"/>
              <a:ext cx="1672574" cy="738664"/>
            </a:xfrm>
            <a:prstGeom prst="rect">
              <a:avLst/>
            </a:prstGeom>
            <a:noFill/>
          </p:spPr>
          <p:txBody>
            <a:bodyPr wrap="none" lIns="182880" tIns="146304" rIns="182880" bIns="146304" rtlCol="0">
              <a:spAutoFit/>
            </a:bodyPr>
            <a:lstStyle/>
            <a:p>
              <a:pPr>
                <a:lnSpc>
                  <a:spcPct val="90000"/>
                </a:lnSpc>
                <a:spcAft>
                  <a:spcPts val="600"/>
                </a:spcAft>
              </a:pPr>
              <a:r>
                <a:rPr lang="es-ES" sz="3200" i="1" dirty="0">
                  <a:solidFill>
                    <a:srgbClr val="7030A0"/>
                  </a:solidFill>
                  <a:latin typeface="Eras Bold ITC" panose="020B0907030504020204" pitchFamily="34" charset="0"/>
                </a:rPr>
                <a:t>C# 7.1</a:t>
              </a:r>
            </a:p>
          </p:txBody>
        </p:sp>
      </p:grpSp>
      <p:pic>
        <p:nvPicPr>
          <p:cNvPr id="3" name="Picture 2">
            <a:extLst>
              <a:ext uri="{FF2B5EF4-FFF2-40B4-BE49-F238E27FC236}">
                <a16:creationId xmlns:a16="http://schemas.microsoft.com/office/drawing/2014/main" id="{EC5C3D1B-1AC8-45CD-9EB6-F7A5BA607B47}"/>
              </a:ext>
            </a:extLst>
          </p:cNvPr>
          <p:cNvPicPr>
            <a:picLocks noChangeAspect="1"/>
          </p:cNvPicPr>
          <p:nvPr/>
        </p:nvPicPr>
        <p:blipFill>
          <a:blip r:embed="rId6"/>
          <a:stretch>
            <a:fillRect/>
          </a:stretch>
        </p:blipFill>
        <p:spPr>
          <a:xfrm>
            <a:off x="8339481" y="201070"/>
            <a:ext cx="762000" cy="759124"/>
          </a:xfrm>
          <a:prstGeom prst="rect">
            <a:avLst/>
          </a:prstGeom>
        </p:spPr>
      </p:pic>
    </p:spTree>
    <p:extLst>
      <p:ext uri="{BB962C8B-B14F-4D97-AF65-F5344CB8AC3E}">
        <p14:creationId xmlns:p14="http://schemas.microsoft.com/office/powerpoint/2010/main" val="156960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Type</a:t>
            </a:r>
            <a:r>
              <a:rPr lang="es-ES" dirty="0"/>
              <a:t> </a:t>
            </a:r>
            <a:r>
              <a:rPr lang="es-ES" dirty="0" err="1"/>
              <a:t>Inference</a:t>
            </a:r>
            <a:r>
              <a:rPr lang="es-ES" dirty="0"/>
              <a:t> &amp; </a:t>
            </a:r>
            <a:r>
              <a:rPr lang="en-US" dirty="0"/>
              <a:t>Anonymous Types</a:t>
            </a:r>
            <a:endParaRPr lang="es-ES" dirty="0"/>
          </a:p>
        </p:txBody>
      </p:sp>
      <p:pic>
        <p:nvPicPr>
          <p:cNvPr id="4" name="Picture 3"/>
          <p:cNvPicPr>
            <a:picLocks noChangeAspect="1"/>
          </p:cNvPicPr>
          <p:nvPr/>
        </p:nvPicPr>
        <p:blipFill>
          <a:blip r:embed="rId3"/>
          <a:stretch>
            <a:fillRect/>
          </a:stretch>
        </p:blipFill>
        <p:spPr>
          <a:xfrm>
            <a:off x="503237" y="1439862"/>
            <a:ext cx="5429250" cy="1238250"/>
          </a:xfrm>
          <a:prstGeom prst="rect">
            <a:avLst/>
          </a:prstGeom>
        </p:spPr>
      </p:pic>
    </p:spTree>
    <p:extLst>
      <p:ext uri="{BB962C8B-B14F-4D97-AF65-F5344CB8AC3E}">
        <p14:creationId xmlns:p14="http://schemas.microsoft.com/office/powerpoint/2010/main" val="3902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Expression-bodied</a:t>
            </a:r>
            <a:r>
              <a:rPr lang="es-ES" dirty="0"/>
              <a:t> </a:t>
            </a:r>
            <a:r>
              <a:rPr lang="es-ES" dirty="0" err="1"/>
              <a:t>Members</a:t>
            </a:r>
            <a:endParaRPr lang="es-ES" dirty="0"/>
          </a:p>
        </p:txBody>
      </p:sp>
      <p:pic>
        <p:nvPicPr>
          <p:cNvPr id="2" name="Picture 1">
            <a:extLst>
              <a:ext uri="{FF2B5EF4-FFF2-40B4-BE49-F238E27FC236}">
                <a16:creationId xmlns:a16="http://schemas.microsoft.com/office/drawing/2014/main" id="{89D8927B-3A47-4C6D-9CCE-AB8F7D5A12BA}"/>
              </a:ext>
            </a:extLst>
          </p:cNvPr>
          <p:cNvPicPr>
            <a:picLocks noChangeAspect="1"/>
          </p:cNvPicPr>
          <p:nvPr/>
        </p:nvPicPr>
        <p:blipFill>
          <a:blip r:embed="rId3"/>
          <a:stretch>
            <a:fillRect/>
          </a:stretch>
        </p:blipFill>
        <p:spPr>
          <a:xfrm>
            <a:off x="420020" y="1135062"/>
            <a:ext cx="7848600" cy="4337497"/>
          </a:xfrm>
          <a:prstGeom prst="rect">
            <a:avLst/>
          </a:prstGeom>
        </p:spPr>
      </p:pic>
      <p:pic>
        <p:nvPicPr>
          <p:cNvPr id="4" name="Picture 3">
            <a:extLst>
              <a:ext uri="{FF2B5EF4-FFF2-40B4-BE49-F238E27FC236}">
                <a16:creationId xmlns:a16="http://schemas.microsoft.com/office/drawing/2014/main" id="{159E8378-8E92-4623-8F5B-F7ED9EC81700}"/>
              </a:ext>
            </a:extLst>
          </p:cNvPr>
          <p:cNvPicPr>
            <a:picLocks noChangeAspect="1"/>
          </p:cNvPicPr>
          <p:nvPr/>
        </p:nvPicPr>
        <p:blipFill rotWithShape="1">
          <a:blip r:embed="rId4"/>
          <a:srcRect t="4760" b="-1"/>
          <a:stretch/>
        </p:blipFill>
        <p:spPr>
          <a:xfrm>
            <a:off x="443197" y="5472560"/>
            <a:ext cx="4731172" cy="1406584"/>
          </a:xfrm>
          <a:prstGeom prst="rect">
            <a:avLst/>
          </a:prstGeom>
        </p:spPr>
      </p:pic>
      <p:cxnSp>
        <p:nvCxnSpPr>
          <p:cNvPr id="11" name="Straight Arrow Connector 10">
            <a:extLst>
              <a:ext uri="{FF2B5EF4-FFF2-40B4-BE49-F238E27FC236}">
                <a16:creationId xmlns:a16="http://schemas.microsoft.com/office/drawing/2014/main" id="{C28EF4C3-9C69-421D-B33C-91131697E52A}"/>
              </a:ext>
            </a:extLst>
          </p:cNvPr>
          <p:cNvCxnSpPr>
            <a:cxnSpLocks/>
          </p:cNvCxnSpPr>
          <p:nvPr/>
        </p:nvCxnSpPr>
        <p:spPr>
          <a:xfrm flipH="1" flipV="1">
            <a:off x="4999038" y="1973261"/>
            <a:ext cx="457199" cy="20908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949995-C377-43F6-AB8B-92B96CD94A72}"/>
              </a:ext>
            </a:extLst>
          </p:cNvPr>
          <p:cNvSpPr txBox="1"/>
          <p:nvPr/>
        </p:nvSpPr>
        <p:spPr>
          <a:xfrm>
            <a:off x="5380037" y="1973262"/>
            <a:ext cx="2339038"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Throw</a:t>
            </a:r>
            <a:r>
              <a:rPr lang="es-ES" sz="2000" dirty="0">
                <a:solidFill>
                  <a:srgbClr val="FF0000"/>
                </a:solidFill>
              </a:rPr>
              <a:t> </a:t>
            </a:r>
            <a:r>
              <a:rPr lang="es-ES" sz="2000" dirty="0" err="1">
                <a:solidFill>
                  <a:srgbClr val="FF0000"/>
                </a:solidFill>
              </a:rPr>
              <a:t>Expression</a:t>
            </a:r>
            <a:endParaRPr lang="es-ES" sz="2000" dirty="0">
              <a:solidFill>
                <a:srgbClr val="FF0000"/>
              </a:solidFill>
            </a:endParaRPr>
          </a:p>
        </p:txBody>
      </p:sp>
    </p:spTree>
    <p:extLst>
      <p:ext uri="{BB962C8B-B14F-4D97-AF65-F5344CB8AC3E}">
        <p14:creationId xmlns:p14="http://schemas.microsoft.com/office/powerpoint/2010/main" val="30422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Tuples</a:t>
            </a:r>
            <a:endParaRPr lang="es-ES" dirty="0"/>
          </a:p>
        </p:txBody>
      </p:sp>
      <p:pic>
        <p:nvPicPr>
          <p:cNvPr id="3" name="Picture 2">
            <a:extLst>
              <a:ext uri="{FF2B5EF4-FFF2-40B4-BE49-F238E27FC236}">
                <a16:creationId xmlns:a16="http://schemas.microsoft.com/office/drawing/2014/main" id="{28F81FED-17D2-4682-994A-EB64B5C26638}"/>
              </a:ext>
            </a:extLst>
          </p:cNvPr>
          <p:cNvPicPr>
            <a:picLocks noChangeAspect="1"/>
          </p:cNvPicPr>
          <p:nvPr/>
        </p:nvPicPr>
        <p:blipFill>
          <a:blip r:embed="rId3"/>
          <a:stretch>
            <a:fillRect/>
          </a:stretch>
        </p:blipFill>
        <p:spPr>
          <a:xfrm>
            <a:off x="427037" y="1511218"/>
            <a:ext cx="4493974" cy="427653"/>
          </a:xfrm>
          <a:prstGeom prst="rect">
            <a:avLst/>
          </a:prstGeom>
        </p:spPr>
      </p:pic>
      <p:pic>
        <p:nvPicPr>
          <p:cNvPr id="8" name="Picture 7">
            <a:extLst>
              <a:ext uri="{FF2B5EF4-FFF2-40B4-BE49-F238E27FC236}">
                <a16:creationId xmlns:a16="http://schemas.microsoft.com/office/drawing/2014/main" id="{C2981EC7-1F4B-4EC1-A525-FEBF9EAE5566}"/>
              </a:ext>
            </a:extLst>
          </p:cNvPr>
          <p:cNvPicPr>
            <a:picLocks noChangeAspect="1"/>
          </p:cNvPicPr>
          <p:nvPr/>
        </p:nvPicPr>
        <p:blipFill>
          <a:blip r:embed="rId4"/>
          <a:stretch>
            <a:fillRect/>
          </a:stretch>
        </p:blipFill>
        <p:spPr>
          <a:xfrm>
            <a:off x="411480" y="2185334"/>
            <a:ext cx="11214851" cy="690033"/>
          </a:xfrm>
          <a:prstGeom prst="rect">
            <a:avLst/>
          </a:prstGeom>
        </p:spPr>
      </p:pic>
      <p:pic>
        <p:nvPicPr>
          <p:cNvPr id="10" name="Picture 9">
            <a:extLst>
              <a:ext uri="{FF2B5EF4-FFF2-40B4-BE49-F238E27FC236}">
                <a16:creationId xmlns:a16="http://schemas.microsoft.com/office/drawing/2014/main" id="{5F53E9D3-6BC5-445E-9E2A-412E31265C52}"/>
              </a:ext>
            </a:extLst>
          </p:cNvPr>
          <p:cNvPicPr>
            <a:picLocks noChangeAspect="1"/>
          </p:cNvPicPr>
          <p:nvPr/>
        </p:nvPicPr>
        <p:blipFill>
          <a:blip r:embed="rId5"/>
          <a:stretch>
            <a:fillRect/>
          </a:stretch>
        </p:blipFill>
        <p:spPr>
          <a:xfrm>
            <a:off x="434028" y="3116262"/>
            <a:ext cx="8915030" cy="693391"/>
          </a:xfrm>
          <a:prstGeom prst="rect">
            <a:avLst/>
          </a:prstGeom>
        </p:spPr>
      </p:pic>
      <p:pic>
        <p:nvPicPr>
          <p:cNvPr id="11" name="Picture 10">
            <a:extLst>
              <a:ext uri="{FF2B5EF4-FFF2-40B4-BE49-F238E27FC236}">
                <a16:creationId xmlns:a16="http://schemas.microsoft.com/office/drawing/2014/main" id="{2F3B5E35-3D17-4FFF-A4BC-9A6B3A3DBC1D}"/>
              </a:ext>
            </a:extLst>
          </p:cNvPr>
          <p:cNvPicPr>
            <a:picLocks noChangeAspect="1"/>
          </p:cNvPicPr>
          <p:nvPr/>
        </p:nvPicPr>
        <p:blipFill>
          <a:blip r:embed="rId6"/>
          <a:stretch>
            <a:fillRect/>
          </a:stretch>
        </p:blipFill>
        <p:spPr>
          <a:xfrm>
            <a:off x="427037" y="4030662"/>
            <a:ext cx="8688750" cy="1600200"/>
          </a:xfrm>
          <a:prstGeom prst="rect">
            <a:avLst/>
          </a:prstGeom>
        </p:spPr>
      </p:pic>
    </p:spTree>
    <p:extLst>
      <p:ext uri="{BB962C8B-B14F-4D97-AF65-F5344CB8AC3E}">
        <p14:creationId xmlns:p14="http://schemas.microsoft.com/office/powerpoint/2010/main" val="394482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Closures</a:t>
            </a:r>
            <a:endParaRPr lang="es-ES" dirty="0"/>
          </a:p>
        </p:txBody>
      </p:sp>
      <p:pic>
        <p:nvPicPr>
          <p:cNvPr id="2" name="Picture 1">
            <a:extLst>
              <a:ext uri="{FF2B5EF4-FFF2-40B4-BE49-F238E27FC236}">
                <a16:creationId xmlns:a16="http://schemas.microsoft.com/office/drawing/2014/main" id="{DE9826CA-C052-4B3E-8FE1-5D3CD9D04E3E}"/>
              </a:ext>
            </a:extLst>
          </p:cNvPr>
          <p:cNvPicPr>
            <a:picLocks noChangeAspect="1"/>
          </p:cNvPicPr>
          <p:nvPr/>
        </p:nvPicPr>
        <p:blipFill>
          <a:blip r:embed="rId3"/>
          <a:stretch>
            <a:fillRect/>
          </a:stretch>
        </p:blipFill>
        <p:spPr>
          <a:xfrm>
            <a:off x="350837" y="1245393"/>
            <a:ext cx="6117518" cy="2219325"/>
          </a:xfrm>
          <a:prstGeom prst="rect">
            <a:avLst/>
          </a:prstGeom>
        </p:spPr>
      </p:pic>
      <p:pic>
        <p:nvPicPr>
          <p:cNvPr id="7" name="Picture 6">
            <a:extLst>
              <a:ext uri="{FF2B5EF4-FFF2-40B4-BE49-F238E27FC236}">
                <a16:creationId xmlns:a16="http://schemas.microsoft.com/office/drawing/2014/main" id="{B32235C0-7D82-40EE-9BE6-D44B43233F18}"/>
              </a:ext>
            </a:extLst>
          </p:cNvPr>
          <p:cNvPicPr>
            <a:picLocks noChangeAspect="1"/>
          </p:cNvPicPr>
          <p:nvPr/>
        </p:nvPicPr>
        <p:blipFill>
          <a:blip r:embed="rId4"/>
          <a:stretch>
            <a:fillRect/>
          </a:stretch>
        </p:blipFill>
        <p:spPr>
          <a:xfrm>
            <a:off x="332104" y="3649662"/>
            <a:ext cx="6705600" cy="3125741"/>
          </a:xfrm>
          <a:prstGeom prst="rect">
            <a:avLst/>
          </a:prstGeom>
        </p:spPr>
      </p:pic>
    </p:spTree>
    <p:extLst>
      <p:ext uri="{BB962C8B-B14F-4D97-AF65-F5344CB8AC3E}">
        <p14:creationId xmlns:p14="http://schemas.microsoft.com/office/powerpoint/2010/main" val="6162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a:t>
            </a:r>
            <a:r>
              <a:rPr lang="es-ES" dirty="0"/>
              <a:t> </a:t>
            </a:r>
            <a:r>
              <a:rPr lang="es-ES" dirty="0" err="1"/>
              <a:t>Trees</a:t>
            </a:r>
            <a:endParaRPr lang="es-ES" dirty="0"/>
          </a:p>
        </p:txBody>
      </p:sp>
      <p:pic>
        <p:nvPicPr>
          <p:cNvPr id="2" name="Picture 1"/>
          <p:cNvPicPr>
            <a:picLocks noChangeAspect="1"/>
          </p:cNvPicPr>
          <p:nvPr/>
        </p:nvPicPr>
        <p:blipFill>
          <a:blip r:embed="rId3"/>
          <a:stretch>
            <a:fillRect/>
          </a:stretch>
        </p:blipFill>
        <p:spPr>
          <a:xfrm>
            <a:off x="466321" y="1363662"/>
            <a:ext cx="11506200" cy="5114925"/>
          </a:xfrm>
          <a:prstGeom prst="rect">
            <a:avLst/>
          </a:prstGeom>
        </p:spPr>
      </p:pic>
    </p:spTree>
    <p:extLst>
      <p:ext uri="{BB962C8B-B14F-4D97-AF65-F5344CB8AC3E}">
        <p14:creationId xmlns:p14="http://schemas.microsoft.com/office/powerpoint/2010/main" val="230782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439862"/>
            <a:ext cx="3990975" cy="1047750"/>
          </a:xfrm>
          <a:prstGeom prst="rect">
            <a:avLst/>
          </a:prstGeom>
        </p:spPr>
      </p:pic>
      <p:pic>
        <p:nvPicPr>
          <p:cNvPr id="6" name="Picture 5"/>
          <p:cNvPicPr>
            <a:picLocks noChangeAspect="1"/>
          </p:cNvPicPr>
          <p:nvPr/>
        </p:nvPicPr>
        <p:blipFill>
          <a:blip r:embed="rId4"/>
          <a:stretch>
            <a:fillRect/>
          </a:stretch>
        </p:blipFill>
        <p:spPr>
          <a:xfrm>
            <a:off x="503237" y="2714625"/>
            <a:ext cx="5838825" cy="3457575"/>
          </a:xfrm>
          <a:prstGeom prst="rect">
            <a:avLst/>
          </a:prstGeom>
        </p:spPr>
      </p:pic>
    </p:spTree>
    <p:extLst>
      <p:ext uri="{BB962C8B-B14F-4D97-AF65-F5344CB8AC3E}">
        <p14:creationId xmlns:p14="http://schemas.microsoft.com/office/powerpoint/2010/main" val="188973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Task</a:t>
            </a:r>
            <a:r>
              <a:rPr lang="es-ES" dirty="0"/>
              <a:t> </a:t>
            </a:r>
            <a:r>
              <a:rPr lang="es-ES" dirty="0" err="1"/>
              <a:t>Parallel</a:t>
            </a:r>
            <a:r>
              <a:rPr lang="es-ES" dirty="0"/>
              <a:t> Library (TPL) </a:t>
            </a:r>
          </a:p>
        </p:txBody>
      </p:sp>
      <p:pic>
        <p:nvPicPr>
          <p:cNvPr id="4" name="Picture 3"/>
          <p:cNvPicPr>
            <a:picLocks noChangeAspect="1"/>
          </p:cNvPicPr>
          <p:nvPr/>
        </p:nvPicPr>
        <p:blipFill>
          <a:blip r:embed="rId3"/>
          <a:stretch>
            <a:fillRect/>
          </a:stretch>
        </p:blipFill>
        <p:spPr>
          <a:xfrm>
            <a:off x="503237" y="2735262"/>
            <a:ext cx="8105775" cy="2343150"/>
          </a:xfrm>
          <a:prstGeom prst="rect">
            <a:avLst/>
          </a:prstGeom>
        </p:spPr>
      </p:pic>
      <p:pic>
        <p:nvPicPr>
          <p:cNvPr id="5" name="Picture 4"/>
          <p:cNvPicPr>
            <a:picLocks noChangeAspect="1"/>
          </p:cNvPicPr>
          <p:nvPr/>
        </p:nvPicPr>
        <p:blipFill>
          <a:blip r:embed="rId4"/>
          <a:stretch>
            <a:fillRect/>
          </a:stretch>
        </p:blipFill>
        <p:spPr>
          <a:xfrm>
            <a:off x="503237" y="1363662"/>
            <a:ext cx="3990975" cy="1047750"/>
          </a:xfrm>
          <a:prstGeom prst="rect">
            <a:avLst/>
          </a:prstGeom>
        </p:spPr>
      </p:pic>
    </p:spTree>
    <p:extLst>
      <p:ext uri="{BB962C8B-B14F-4D97-AF65-F5344CB8AC3E}">
        <p14:creationId xmlns:p14="http://schemas.microsoft.com/office/powerpoint/2010/main" val="20989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Lambdas</a:t>
            </a:r>
          </a:p>
        </p:txBody>
      </p:sp>
      <p:pic>
        <p:nvPicPr>
          <p:cNvPr id="4" name="Picture 3"/>
          <p:cNvPicPr>
            <a:picLocks noChangeAspect="1"/>
          </p:cNvPicPr>
          <p:nvPr/>
        </p:nvPicPr>
        <p:blipFill>
          <a:blip r:embed="rId3"/>
          <a:stretch>
            <a:fillRect/>
          </a:stretch>
        </p:blipFill>
        <p:spPr>
          <a:xfrm>
            <a:off x="427037" y="1363662"/>
            <a:ext cx="7591425" cy="1295400"/>
          </a:xfrm>
          <a:prstGeom prst="rect">
            <a:avLst/>
          </a:prstGeom>
        </p:spPr>
      </p:pic>
      <p:pic>
        <p:nvPicPr>
          <p:cNvPr id="7" name="Picture 6"/>
          <p:cNvPicPr>
            <a:picLocks noChangeAspect="1"/>
          </p:cNvPicPr>
          <p:nvPr/>
        </p:nvPicPr>
        <p:blipFill>
          <a:blip r:embed="rId4"/>
          <a:stretch>
            <a:fillRect/>
          </a:stretch>
        </p:blipFill>
        <p:spPr>
          <a:xfrm>
            <a:off x="427037" y="2820987"/>
            <a:ext cx="4924425" cy="1238250"/>
          </a:xfrm>
          <a:prstGeom prst="rect">
            <a:avLst/>
          </a:prstGeom>
        </p:spPr>
      </p:pic>
      <p:pic>
        <p:nvPicPr>
          <p:cNvPr id="2" name="Picture 1"/>
          <p:cNvPicPr>
            <a:picLocks noChangeAspect="1"/>
          </p:cNvPicPr>
          <p:nvPr/>
        </p:nvPicPr>
        <p:blipFill>
          <a:blip r:embed="rId5"/>
          <a:stretch>
            <a:fillRect/>
          </a:stretch>
        </p:blipFill>
        <p:spPr>
          <a:xfrm>
            <a:off x="427037" y="4221162"/>
            <a:ext cx="6762750" cy="1666875"/>
          </a:xfrm>
          <a:prstGeom prst="rect">
            <a:avLst/>
          </a:prstGeom>
        </p:spPr>
      </p:pic>
    </p:spTree>
    <p:extLst>
      <p:ext uri="{BB962C8B-B14F-4D97-AF65-F5344CB8AC3E}">
        <p14:creationId xmlns:p14="http://schemas.microsoft.com/office/powerpoint/2010/main" val="5210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Generics</a:t>
            </a:r>
            <a:endParaRPr lang="es-ES" dirty="0"/>
          </a:p>
        </p:txBody>
      </p:sp>
      <p:pic>
        <p:nvPicPr>
          <p:cNvPr id="4" name="Picture 3"/>
          <p:cNvPicPr>
            <a:picLocks noChangeAspect="1"/>
          </p:cNvPicPr>
          <p:nvPr/>
        </p:nvPicPr>
        <p:blipFill>
          <a:blip r:embed="rId3"/>
          <a:stretch>
            <a:fillRect/>
          </a:stretch>
        </p:blipFill>
        <p:spPr>
          <a:xfrm>
            <a:off x="503237" y="1363662"/>
            <a:ext cx="2771775" cy="1000125"/>
          </a:xfrm>
          <a:prstGeom prst="rect">
            <a:avLst/>
          </a:prstGeom>
        </p:spPr>
      </p:pic>
      <p:pic>
        <p:nvPicPr>
          <p:cNvPr id="5" name="Picture 4"/>
          <p:cNvPicPr>
            <a:picLocks noChangeAspect="1"/>
          </p:cNvPicPr>
          <p:nvPr/>
        </p:nvPicPr>
        <p:blipFill>
          <a:blip r:embed="rId4"/>
          <a:stretch>
            <a:fillRect/>
          </a:stretch>
        </p:blipFill>
        <p:spPr>
          <a:xfrm>
            <a:off x="503237" y="2659062"/>
            <a:ext cx="2981325" cy="180975"/>
          </a:xfrm>
          <a:prstGeom prst="rect">
            <a:avLst/>
          </a:prstGeom>
        </p:spPr>
      </p:pic>
      <p:pic>
        <p:nvPicPr>
          <p:cNvPr id="6" name="Picture 5"/>
          <p:cNvPicPr>
            <a:picLocks noChangeAspect="1"/>
          </p:cNvPicPr>
          <p:nvPr/>
        </p:nvPicPr>
        <p:blipFill>
          <a:blip r:embed="rId5"/>
          <a:stretch>
            <a:fillRect/>
          </a:stretch>
        </p:blipFill>
        <p:spPr>
          <a:xfrm>
            <a:off x="503237" y="3112134"/>
            <a:ext cx="4914900" cy="1295400"/>
          </a:xfrm>
          <a:prstGeom prst="rect">
            <a:avLst/>
          </a:prstGeom>
        </p:spPr>
      </p:pic>
      <p:sp>
        <p:nvSpPr>
          <p:cNvPr id="10" name="TextBox 9"/>
          <p:cNvSpPr txBox="1"/>
          <p:nvPr/>
        </p:nvSpPr>
        <p:spPr>
          <a:xfrm>
            <a:off x="346282" y="4487862"/>
            <a:ext cx="20188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Type Inference</a:t>
            </a:r>
          </a:p>
        </p:txBody>
      </p:sp>
      <p:sp>
        <p:nvSpPr>
          <p:cNvPr id="11" name="Right Brace 10"/>
          <p:cNvSpPr/>
          <p:nvPr/>
        </p:nvSpPr>
        <p:spPr>
          <a:xfrm rot="5400000">
            <a:off x="1165225" y="3888421"/>
            <a:ext cx="381000" cy="1038225"/>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32960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Methods</a:t>
            </a:r>
            <a:endParaRPr lang="es-ES" dirty="0"/>
          </a:p>
        </p:txBody>
      </p:sp>
      <p:pic>
        <p:nvPicPr>
          <p:cNvPr id="4" name="Picture 3"/>
          <p:cNvPicPr>
            <a:picLocks noChangeAspect="1"/>
          </p:cNvPicPr>
          <p:nvPr/>
        </p:nvPicPr>
        <p:blipFill>
          <a:blip r:embed="rId3"/>
          <a:stretch>
            <a:fillRect/>
          </a:stretch>
        </p:blipFill>
        <p:spPr>
          <a:xfrm>
            <a:off x="503237" y="1439862"/>
            <a:ext cx="6048375" cy="2533650"/>
          </a:xfrm>
          <a:prstGeom prst="rect">
            <a:avLst/>
          </a:prstGeom>
        </p:spPr>
      </p:pic>
      <p:pic>
        <p:nvPicPr>
          <p:cNvPr id="5" name="Picture 4"/>
          <p:cNvPicPr>
            <a:picLocks noChangeAspect="1"/>
          </p:cNvPicPr>
          <p:nvPr/>
        </p:nvPicPr>
        <p:blipFill>
          <a:blip r:embed="rId4"/>
          <a:stretch>
            <a:fillRect/>
          </a:stretch>
        </p:blipFill>
        <p:spPr>
          <a:xfrm>
            <a:off x="503237" y="4200525"/>
            <a:ext cx="7800975" cy="2352675"/>
          </a:xfrm>
          <a:prstGeom prst="rect">
            <a:avLst/>
          </a:prstGeom>
        </p:spPr>
      </p:pic>
    </p:spTree>
    <p:extLst>
      <p:ext uri="{BB962C8B-B14F-4D97-AF65-F5344CB8AC3E}">
        <p14:creationId xmlns:p14="http://schemas.microsoft.com/office/powerpoint/2010/main" val="407792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It’s</a:t>
            </a:r>
            <a:r>
              <a:rPr lang="es-ES" dirty="0"/>
              <a:t> </a:t>
            </a:r>
            <a:r>
              <a:rPr lang="es-ES" dirty="0" err="1"/>
              <a:t>been</a:t>
            </a:r>
            <a:r>
              <a:rPr lang="es-ES" dirty="0"/>
              <a:t> a </a:t>
            </a:r>
            <a:r>
              <a:rPr lang="es-ES" dirty="0" err="1"/>
              <a:t>long</a:t>
            </a:r>
            <a:r>
              <a:rPr lang="es-ES" dirty="0"/>
              <a:t> </a:t>
            </a:r>
            <a:r>
              <a:rPr lang="es-ES" dirty="0" err="1"/>
              <a:t>but</a:t>
            </a:r>
            <a:r>
              <a:rPr lang="es-ES" dirty="0"/>
              <a:t> </a:t>
            </a:r>
            <a:r>
              <a:rPr lang="es-ES" dirty="0" err="1"/>
              <a:t>rewarding</a:t>
            </a:r>
            <a:r>
              <a:rPr lang="es-ES" dirty="0"/>
              <a:t> </a:t>
            </a:r>
            <a:r>
              <a:rPr lang="es-ES" dirty="0" err="1"/>
              <a:t>road</a:t>
            </a:r>
            <a:endParaRPr lang="es-ES" dirty="0"/>
          </a:p>
        </p:txBody>
      </p:sp>
      <p:graphicFrame>
        <p:nvGraphicFramePr>
          <p:cNvPr id="6" name="Table 5">
            <a:extLst>
              <a:ext uri="{FF2B5EF4-FFF2-40B4-BE49-F238E27FC236}">
                <a16:creationId xmlns:a16="http://schemas.microsoft.com/office/drawing/2014/main" id="{7D1C2F22-BA44-4CA6-8ABC-AAB63A70018C}"/>
              </a:ext>
            </a:extLst>
          </p:cNvPr>
          <p:cNvGraphicFramePr>
            <a:graphicFrameLocks noGrp="1"/>
          </p:cNvGraphicFramePr>
          <p:nvPr>
            <p:extLst>
              <p:ext uri="{D42A27DB-BD31-4B8C-83A1-F6EECF244321}">
                <p14:modId xmlns:p14="http://schemas.microsoft.com/office/powerpoint/2010/main" val="333088317"/>
              </p:ext>
            </p:extLst>
          </p:nvPr>
        </p:nvGraphicFramePr>
        <p:xfrm>
          <a:off x="4008437" y="1439862"/>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1.0</a:t>
                      </a:r>
                    </a:p>
                    <a:p>
                      <a:r>
                        <a:rPr lang="es-ES" sz="1200" dirty="0"/>
                        <a:t>.NET 1.0 &amp; VS 2002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First-class</a:t>
                      </a:r>
                      <a:r>
                        <a:rPr lang="es-ES" sz="1200" dirty="0"/>
                        <a:t> </a:t>
                      </a:r>
                      <a:r>
                        <a:rPr lang="es-ES" sz="1200" dirty="0" err="1"/>
                        <a:t>functions</a:t>
                      </a:r>
                      <a:r>
                        <a:rPr lang="es-ES" sz="1200" dirty="0"/>
                        <a:t> (</a:t>
                      </a:r>
                      <a:r>
                        <a:rPr lang="es-ES" sz="1200" dirty="0" err="1"/>
                        <a:t>delegates</a:t>
                      </a:r>
                      <a:r>
                        <a:rPr lang="es-ES" sz="1200" dirty="0"/>
                        <a:t>) </a:t>
                      </a:r>
                      <a:r>
                        <a:rPr lang="es-ES" sz="1200" dirty="0" err="1"/>
                        <a:t>from</a:t>
                      </a:r>
                      <a:r>
                        <a:rPr lang="es-ES" sz="1200" dirty="0"/>
                        <a:t> </a:t>
                      </a:r>
                      <a:r>
                        <a:rPr lang="es-ES" sz="1200" dirty="0" err="1"/>
                        <a:t>named</a:t>
                      </a:r>
                      <a:r>
                        <a:rPr lang="es-ES" sz="1200" dirty="0"/>
                        <a:t> </a:t>
                      </a:r>
                      <a:r>
                        <a:rPr lang="es-ES" sz="1200" dirty="0" err="1"/>
                        <a:t>methods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7" name="Table 6">
            <a:extLst>
              <a:ext uri="{FF2B5EF4-FFF2-40B4-BE49-F238E27FC236}">
                <a16:creationId xmlns:a16="http://schemas.microsoft.com/office/drawing/2014/main" id="{EB5AC8ED-69EE-478A-A773-7193FF4EC802}"/>
              </a:ext>
            </a:extLst>
          </p:cNvPr>
          <p:cNvGraphicFramePr>
            <a:graphicFrameLocks noGrp="1"/>
          </p:cNvGraphicFramePr>
          <p:nvPr>
            <p:extLst>
              <p:ext uri="{D42A27DB-BD31-4B8C-83A1-F6EECF244321}">
                <p14:modId xmlns:p14="http://schemas.microsoft.com/office/powerpoint/2010/main" val="3471035676"/>
              </p:ext>
            </p:extLst>
          </p:nvPr>
        </p:nvGraphicFramePr>
        <p:xfrm>
          <a:off x="4006309" y="2039465"/>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1.2</a:t>
                      </a:r>
                    </a:p>
                    <a:p>
                      <a:r>
                        <a:rPr lang="es-ES" sz="1200" dirty="0"/>
                        <a:t>.NET 1.1 &amp; VS 2003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8" name="Table 7">
            <a:extLst>
              <a:ext uri="{FF2B5EF4-FFF2-40B4-BE49-F238E27FC236}">
                <a16:creationId xmlns:a16="http://schemas.microsoft.com/office/drawing/2014/main" id="{96EC6292-48F2-4FE8-99C1-A5DC83F73461}"/>
              </a:ext>
            </a:extLst>
          </p:cNvPr>
          <p:cNvGraphicFramePr>
            <a:graphicFrameLocks noGrp="1"/>
          </p:cNvGraphicFramePr>
          <p:nvPr>
            <p:extLst>
              <p:ext uri="{D42A27DB-BD31-4B8C-83A1-F6EECF244321}">
                <p14:modId xmlns:p14="http://schemas.microsoft.com/office/powerpoint/2010/main" val="3428603017"/>
              </p:ext>
            </p:extLst>
          </p:nvPr>
        </p:nvGraphicFramePr>
        <p:xfrm>
          <a:off x="4006309" y="2649862"/>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2.0</a:t>
                      </a:r>
                    </a:p>
                    <a:p>
                      <a:r>
                        <a:rPr lang="es-ES" sz="1200" dirty="0"/>
                        <a:t>.NET 2.0 &amp; VS 2005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Generics</a:t>
                      </a:r>
                      <a:r>
                        <a:rPr lang="es-ES" sz="1200" dirty="0"/>
                        <a:t>, Anonymous </a:t>
                      </a:r>
                      <a:r>
                        <a:rPr lang="es-ES" sz="1200" dirty="0" err="1"/>
                        <a:t>methods</a:t>
                      </a:r>
                      <a:r>
                        <a:rPr lang="es-ES" sz="1200" dirty="0"/>
                        <a:t>, </a:t>
                      </a:r>
                      <a:r>
                        <a:rPr lang="es-ES" sz="1200" dirty="0" err="1"/>
                        <a:t>Nullable</a:t>
                      </a:r>
                      <a:r>
                        <a:rPr lang="es-ES" sz="1200" dirty="0"/>
                        <a:t> </a:t>
                      </a:r>
                      <a:r>
                        <a:rPr lang="es-ES" sz="1200" dirty="0" err="1"/>
                        <a:t>types</a:t>
                      </a:r>
                      <a:r>
                        <a:rPr lang="es-ES" sz="1200" dirty="0"/>
                        <a:t>,</a:t>
                      </a:r>
                    </a:p>
                    <a:p>
                      <a:pPr algn="r"/>
                      <a:r>
                        <a:rPr lang="es-ES" sz="1200" dirty="0"/>
                        <a:t>Co- &amp; Contra-</a:t>
                      </a:r>
                      <a:r>
                        <a:rPr lang="es-ES" sz="1200" dirty="0" err="1"/>
                        <a:t>variance</a:t>
                      </a:r>
                      <a:r>
                        <a:rPr lang="es-ES" sz="1200" dirty="0"/>
                        <a:t> </a:t>
                      </a:r>
                      <a:r>
                        <a:rPr lang="es-ES" sz="1200" dirty="0" err="1"/>
                        <a:t>for</a:t>
                      </a:r>
                      <a:r>
                        <a:rPr lang="es-ES" sz="1200" dirty="0"/>
                        <a:t> </a:t>
                      </a:r>
                      <a:r>
                        <a:rPr lang="es-ES" sz="1200" dirty="0" err="1"/>
                        <a:t>delegates</a:t>
                      </a:r>
                      <a:r>
                        <a:rPr lang="es-ES" sz="1200" dirty="0"/>
                        <a:t>, </a:t>
                      </a:r>
                      <a:r>
                        <a:rPr lang="es-ES" sz="1200" dirty="0" err="1"/>
                        <a:t>Iterators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9" name="Table 8">
            <a:extLst>
              <a:ext uri="{FF2B5EF4-FFF2-40B4-BE49-F238E27FC236}">
                <a16:creationId xmlns:a16="http://schemas.microsoft.com/office/drawing/2014/main" id="{12DBDB87-7904-4902-8B6E-1D58B620833F}"/>
              </a:ext>
            </a:extLst>
          </p:cNvPr>
          <p:cNvGraphicFramePr>
            <a:graphicFrameLocks noGrp="1"/>
          </p:cNvGraphicFramePr>
          <p:nvPr>
            <p:extLst>
              <p:ext uri="{D42A27DB-BD31-4B8C-83A1-F6EECF244321}">
                <p14:modId xmlns:p14="http://schemas.microsoft.com/office/powerpoint/2010/main" val="3866177984"/>
              </p:ext>
            </p:extLst>
          </p:nvPr>
        </p:nvGraphicFramePr>
        <p:xfrm>
          <a:off x="4006309" y="3260259"/>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3.0</a:t>
                      </a:r>
                    </a:p>
                    <a:p>
                      <a:r>
                        <a:rPr lang="es-ES" sz="1200" dirty="0"/>
                        <a:t>.NET 3.5 &amp; VS 2008</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a:t>Lambda </a:t>
                      </a:r>
                      <a:r>
                        <a:rPr lang="es-ES" sz="1200" dirty="0" err="1"/>
                        <a:t>Expressions</a:t>
                      </a:r>
                      <a:r>
                        <a:rPr lang="es-ES" sz="1200" dirty="0"/>
                        <a:t>, </a:t>
                      </a:r>
                      <a:r>
                        <a:rPr lang="es-ES" sz="1200" dirty="0" err="1"/>
                        <a:t>Extension</a:t>
                      </a:r>
                      <a:r>
                        <a:rPr lang="es-ES" sz="1200" dirty="0"/>
                        <a:t> </a:t>
                      </a:r>
                      <a:r>
                        <a:rPr lang="es-ES" sz="1200" dirty="0" err="1"/>
                        <a:t>methods</a:t>
                      </a:r>
                      <a:r>
                        <a:rPr lang="es-ES" sz="1200" dirty="0"/>
                        <a:t>, </a:t>
                      </a:r>
                      <a:r>
                        <a:rPr lang="es-ES" sz="1200" dirty="0" err="1"/>
                        <a:t>Expression</a:t>
                      </a:r>
                      <a:r>
                        <a:rPr lang="es-ES" sz="1200" dirty="0"/>
                        <a:t> </a:t>
                      </a:r>
                      <a:r>
                        <a:rPr lang="es-ES" sz="1200" dirty="0" err="1"/>
                        <a:t>trees</a:t>
                      </a:r>
                      <a:endParaRPr lang="es-ES" sz="1200" dirty="0"/>
                    </a:p>
                    <a:p>
                      <a:pPr algn="r"/>
                      <a:r>
                        <a:rPr lang="es-ES" sz="1200" dirty="0"/>
                        <a:t>Anonymous </a:t>
                      </a:r>
                      <a:r>
                        <a:rPr lang="es-ES" sz="1200" dirty="0" err="1"/>
                        <a:t>types</a:t>
                      </a:r>
                      <a:r>
                        <a:rPr lang="es-ES" sz="1200" dirty="0"/>
                        <a:t>, </a:t>
                      </a:r>
                      <a:r>
                        <a:rPr lang="es-ES" sz="1200" dirty="0" err="1"/>
                        <a:t>Implicit</a:t>
                      </a:r>
                      <a:r>
                        <a:rPr lang="es-ES" sz="1200" dirty="0"/>
                        <a:t> </a:t>
                      </a:r>
                      <a:r>
                        <a:rPr lang="es-ES" sz="1200" dirty="0" err="1"/>
                        <a:t>typing</a:t>
                      </a:r>
                      <a:r>
                        <a:rPr lang="es-ES" sz="1200" dirty="0"/>
                        <a:t> (</a:t>
                      </a:r>
                      <a:r>
                        <a:rPr lang="es-ES" sz="1200" dirty="0" err="1"/>
                        <a:t>var</a:t>
                      </a:r>
                      <a:r>
                        <a:rPr lang="es-ES" sz="1200" dirty="0"/>
                        <a:t>), </a:t>
                      </a:r>
                      <a:r>
                        <a:rPr lang="es-ES" sz="1200" dirty="0" err="1"/>
                        <a:t>Query</a:t>
                      </a:r>
                      <a:r>
                        <a:rPr lang="es-ES" sz="1200" dirty="0"/>
                        <a:t> </a:t>
                      </a:r>
                      <a:r>
                        <a:rPr lang="es-ES" sz="1200" dirty="0" err="1"/>
                        <a:t>expressions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0" name="Table 9">
            <a:extLst>
              <a:ext uri="{FF2B5EF4-FFF2-40B4-BE49-F238E27FC236}">
                <a16:creationId xmlns:a16="http://schemas.microsoft.com/office/drawing/2014/main" id="{7BF14487-315F-405F-AD6F-B4EDAB47AC05}"/>
              </a:ext>
            </a:extLst>
          </p:cNvPr>
          <p:cNvGraphicFramePr>
            <a:graphicFrameLocks noGrp="1"/>
          </p:cNvGraphicFramePr>
          <p:nvPr>
            <p:extLst>
              <p:ext uri="{D42A27DB-BD31-4B8C-83A1-F6EECF244321}">
                <p14:modId xmlns:p14="http://schemas.microsoft.com/office/powerpoint/2010/main" val="4193324542"/>
              </p:ext>
            </p:extLst>
          </p:nvPr>
        </p:nvGraphicFramePr>
        <p:xfrm>
          <a:off x="4006309" y="3870656"/>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4.0</a:t>
                      </a:r>
                    </a:p>
                    <a:p>
                      <a:r>
                        <a:rPr lang="es-ES" sz="1200" dirty="0"/>
                        <a:t>.NET 4.0 &amp; VS 2010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a:t>Late </a:t>
                      </a:r>
                      <a:r>
                        <a:rPr lang="es-ES" sz="1200" dirty="0" err="1"/>
                        <a:t>binding</a:t>
                      </a:r>
                      <a:r>
                        <a:rPr lang="es-ES" sz="1200" dirty="0"/>
                        <a:t> (Dynamic), </a:t>
                      </a:r>
                    </a:p>
                    <a:p>
                      <a:pPr algn="r"/>
                      <a:r>
                        <a:rPr lang="es-ES" sz="1200" dirty="0" err="1"/>
                        <a:t>Delegate</a:t>
                      </a:r>
                      <a:r>
                        <a:rPr lang="es-ES" sz="1200" dirty="0"/>
                        <a:t> and interface </a:t>
                      </a:r>
                      <a:r>
                        <a:rPr lang="es-ES" sz="1200" dirty="0" err="1"/>
                        <a:t>generic</a:t>
                      </a:r>
                      <a:r>
                        <a:rPr lang="es-ES" sz="1200" dirty="0"/>
                        <a:t> </a:t>
                      </a:r>
                      <a:r>
                        <a:rPr lang="es-ES" sz="1200" dirty="0" err="1"/>
                        <a:t>variance</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1" name="Table 10">
            <a:extLst>
              <a:ext uri="{FF2B5EF4-FFF2-40B4-BE49-F238E27FC236}">
                <a16:creationId xmlns:a16="http://schemas.microsoft.com/office/drawing/2014/main" id="{F364CE89-DA7F-46D6-B168-D873D588A2CD}"/>
              </a:ext>
            </a:extLst>
          </p:cNvPr>
          <p:cNvGraphicFramePr>
            <a:graphicFrameLocks noGrp="1"/>
          </p:cNvGraphicFramePr>
          <p:nvPr>
            <p:extLst>
              <p:ext uri="{D42A27DB-BD31-4B8C-83A1-F6EECF244321}">
                <p14:modId xmlns:p14="http://schemas.microsoft.com/office/powerpoint/2010/main" val="2340974827"/>
              </p:ext>
            </p:extLst>
          </p:nvPr>
        </p:nvGraphicFramePr>
        <p:xfrm>
          <a:off x="4006309" y="4479070"/>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5.0</a:t>
                      </a:r>
                    </a:p>
                    <a:p>
                      <a:r>
                        <a:rPr lang="es-ES" sz="1200" dirty="0"/>
                        <a:t>.NET 4.5 &amp; VS 2012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Async</a:t>
                      </a:r>
                      <a:r>
                        <a:rPr lang="es-ES" sz="1200" dirty="0"/>
                        <a:t> </a:t>
                      </a:r>
                      <a:r>
                        <a:rPr lang="es-ES" sz="1200" dirty="0" err="1"/>
                        <a:t>programming</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2" name="Table 11">
            <a:extLst>
              <a:ext uri="{FF2B5EF4-FFF2-40B4-BE49-F238E27FC236}">
                <a16:creationId xmlns:a16="http://schemas.microsoft.com/office/drawing/2014/main" id="{B9B7AD67-CFF6-49FB-83BB-ED4675B79C02}"/>
              </a:ext>
            </a:extLst>
          </p:cNvPr>
          <p:cNvGraphicFramePr>
            <a:graphicFrameLocks noGrp="1"/>
          </p:cNvGraphicFramePr>
          <p:nvPr>
            <p:extLst>
              <p:ext uri="{D42A27DB-BD31-4B8C-83A1-F6EECF244321}">
                <p14:modId xmlns:p14="http://schemas.microsoft.com/office/powerpoint/2010/main" val="1654338386"/>
              </p:ext>
            </p:extLst>
          </p:nvPr>
        </p:nvGraphicFramePr>
        <p:xfrm>
          <a:off x="4006309" y="5087484"/>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6.0</a:t>
                      </a:r>
                    </a:p>
                    <a:p>
                      <a:r>
                        <a:rPr lang="es-ES" sz="1200" dirty="0"/>
                        <a:t>.NET 4.6 &amp; VS 2015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Compiler</a:t>
                      </a:r>
                      <a:r>
                        <a:rPr lang="es-ES" sz="1200" dirty="0"/>
                        <a:t>-as-a-</a:t>
                      </a:r>
                      <a:r>
                        <a:rPr lang="es-ES" sz="1200" dirty="0" err="1"/>
                        <a:t>service</a:t>
                      </a:r>
                      <a:r>
                        <a:rPr lang="es-ES" sz="1200" dirty="0"/>
                        <a:t> (</a:t>
                      </a:r>
                      <a:r>
                        <a:rPr lang="es-ES" sz="1200" dirty="0" err="1"/>
                        <a:t>Roslyn</a:t>
                      </a:r>
                      <a:r>
                        <a:rPr lang="es-ES" sz="1200" dirty="0"/>
                        <a:t>), Auto </a:t>
                      </a:r>
                      <a:r>
                        <a:rPr lang="es-ES" sz="1200" dirty="0" err="1"/>
                        <a:t>property</a:t>
                      </a:r>
                      <a:r>
                        <a:rPr lang="es-ES" sz="1200" dirty="0"/>
                        <a:t> </a:t>
                      </a:r>
                      <a:r>
                        <a:rPr lang="es-ES" sz="1200" dirty="0" err="1"/>
                        <a:t>initializers</a:t>
                      </a:r>
                      <a:r>
                        <a:rPr lang="es-ES" sz="1200" dirty="0"/>
                        <a:t>,</a:t>
                      </a:r>
                    </a:p>
                    <a:p>
                      <a:pPr algn="r"/>
                      <a:r>
                        <a:rPr lang="es-ES" sz="1200" dirty="0" err="1"/>
                        <a:t>Expression-bodied</a:t>
                      </a:r>
                      <a:r>
                        <a:rPr lang="es-ES" sz="1200" dirty="0"/>
                        <a:t> </a:t>
                      </a:r>
                      <a:r>
                        <a:rPr lang="es-ES" sz="1200" dirty="0" err="1"/>
                        <a:t>members</a:t>
                      </a:r>
                      <a:r>
                        <a:rPr lang="es-ES" sz="1200" dirty="0"/>
                        <a:t>, </a:t>
                      </a:r>
                      <a:r>
                        <a:rPr lang="es-ES" sz="1200" dirty="0" err="1"/>
                        <a:t>Null</a:t>
                      </a:r>
                      <a:r>
                        <a:rPr lang="es-ES" sz="1200" dirty="0"/>
                        <a:t> </a:t>
                      </a:r>
                      <a:r>
                        <a:rPr lang="es-ES" sz="1200" dirty="0" err="1"/>
                        <a:t>propagator</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3" name="Table 12">
            <a:extLst>
              <a:ext uri="{FF2B5EF4-FFF2-40B4-BE49-F238E27FC236}">
                <a16:creationId xmlns:a16="http://schemas.microsoft.com/office/drawing/2014/main" id="{CD138ED0-92B1-4B91-925A-92B342D587BF}"/>
              </a:ext>
            </a:extLst>
          </p:cNvPr>
          <p:cNvGraphicFramePr>
            <a:graphicFrameLocks noGrp="1"/>
          </p:cNvGraphicFramePr>
          <p:nvPr>
            <p:extLst>
              <p:ext uri="{D42A27DB-BD31-4B8C-83A1-F6EECF244321}">
                <p14:modId xmlns:p14="http://schemas.microsoft.com/office/powerpoint/2010/main" val="901227418"/>
              </p:ext>
            </p:extLst>
          </p:nvPr>
        </p:nvGraphicFramePr>
        <p:xfrm>
          <a:off x="4006309" y="5695898"/>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7.0</a:t>
                      </a:r>
                    </a:p>
                    <a:p>
                      <a:r>
                        <a:rPr lang="es-ES" sz="1200" dirty="0"/>
                        <a:t>.NET 4.7 &amp; VS 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Tuples</a:t>
                      </a:r>
                      <a:r>
                        <a:rPr lang="es-ES" sz="1200" dirty="0"/>
                        <a:t>, </a:t>
                      </a:r>
                      <a:r>
                        <a:rPr lang="es-ES" sz="1200" dirty="0" err="1"/>
                        <a:t>Pattern</a:t>
                      </a:r>
                      <a:r>
                        <a:rPr lang="es-ES" sz="1200" dirty="0"/>
                        <a:t> </a:t>
                      </a:r>
                      <a:r>
                        <a:rPr lang="es-ES" sz="1200" dirty="0" err="1"/>
                        <a:t>Matching</a:t>
                      </a:r>
                      <a:r>
                        <a:rPr lang="es-ES" sz="1200" dirty="0"/>
                        <a:t>, Local </a:t>
                      </a:r>
                      <a:r>
                        <a:rPr lang="es-ES" sz="1200" dirty="0" err="1"/>
                        <a:t>Functions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pic>
        <p:nvPicPr>
          <p:cNvPr id="15" name="Picture 14">
            <a:extLst>
              <a:ext uri="{FF2B5EF4-FFF2-40B4-BE49-F238E27FC236}">
                <a16:creationId xmlns:a16="http://schemas.microsoft.com/office/drawing/2014/main" id="{89089F4F-FDD4-4FA4-B5EF-2681EDD9A01D}"/>
              </a:ext>
            </a:extLst>
          </p:cNvPr>
          <p:cNvPicPr>
            <a:picLocks noChangeAspect="1"/>
          </p:cNvPicPr>
          <p:nvPr/>
        </p:nvPicPr>
        <p:blipFill>
          <a:blip r:embed="rId3"/>
          <a:stretch>
            <a:fillRect/>
          </a:stretch>
        </p:blipFill>
        <p:spPr>
          <a:xfrm>
            <a:off x="427037" y="1439862"/>
            <a:ext cx="3354589" cy="5041049"/>
          </a:xfrm>
          <a:prstGeom prst="rect">
            <a:avLst/>
          </a:prstGeom>
        </p:spPr>
      </p:pic>
      <p:graphicFrame>
        <p:nvGraphicFramePr>
          <p:cNvPr id="14" name="Table 13">
            <a:extLst>
              <a:ext uri="{FF2B5EF4-FFF2-40B4-BE49-F238E27FC236}">
                <a16:creationId xmlns:a16="http://schemas.microsoft.com/office/drawing/2014/main" id="{FC3F18B1-6EB3-49E2-A5DB-18C52C171B25}"/>
              </a:ext>
            </a:extLst>
          </p:cNvPr>
          <p:cNvGraphicFramePr>
            <a:graphicFrameLocks noGrp="1"/>
          </p:cNvGraphicFramePr>
          <p:nvPr>
            <p:extLst>
              <p:ext uri="{D42A27DB-BD31-4B8C-83A1-F6EECF244321}">
                <p14:modId xmlns:p14="http://schemas.microsoft.com/office/powerpoint/2010/main" val="2912113507"/>
              </p:ext>
            </p:extLst>
          </p:nvPr>
        </p:nvGraphicFramePr>
        <p:xfrm>
          <a:off x="4006309" y="6302236"/>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2102803">
                  <a:extLst>
                    <a:ext uri="{9D8B030D-6E8A-4147-A177-3AD203B41FA5}">
                      <a16:colId xmlns:a16="http://schemas.microsoft.com/office/drawing/2014/main" val="342131393"/>
                    </a:ext>
                  </a:extLst>
                </a:gridCol>
                <a:gridCol w="3884072">
                  <a:extLst>
                    <a:ext uri="{9D8B030D-6E8A-4147-A177-3AD203B41FA5}">
                      <a16:colId xmlns:a16="http://schemas.microsoft.com/office/drawing/2014/main" val="2726561390"/>
                    </a:ext>
                  </a:extLst>
                </a:gridCol>
              </a:tblGrid>
              <a:tr h="370840">
                <a:tc>
                  <a:txBody>
                    <a:bodyPr/>
                    <a:lstStyle/>
                    <a:p>
                      <a:r>
                        <a:rPr lang="es-ES" sz="1200" b="1" dirty="0"/>
                        <a:t>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7.1</a:t>
                      </a:r>
                    </a:p>
                    <a:p>
                      <a:r>
                        <a:rPr lang="es-ES" sz="1200" dirty="0"/>
                        <a:t>.NET 4.7.1 &amp; VS 2017 v15.3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Async</a:t>
                      </a:r>
                      <a:r>
                        <a:rPr lang="es-ES" sz="1200" dirty="0"/>
                        <a:t> </a:t>
                      </a:r>
                      <a:r>
                        <a:rPr lang="es-ES" sz="1200" dirty="0" err="1"/>
                        <a:t>Main</a:t>
                      </a:r>
                      <a:r>
                        <a:rPr lang="es-ES" sz="1200" dirty="0"/>
                        <a:t>, </a:t>
                      </a:r>
                      <a:r>
                        <a:rPr lang="es-ES" sz="1200" dirty="0" err="1"/>
                        <a:t>better</a:t>
                      </a:r>
                      <a:r>
                        <a:rPr lang="es-ES" sz="1200" dirty="0"/>
                        <a:t> </a:t>
                      </a:r>
                      <a:r>
                        <a:rPr lang="es-ES" sz="1200" dirty="0" err="1"/>
                        <a:t>type</a:t>
                      </a:r>
                      <a:r>
                        <a:rPr lang="es-ES" sz="1200" dirty="0"/>
                        <a:t> </a:t>
                      </a:r>
                      <a:r>
                        <a:rPr lang="es-ES" sz="1200" dirty="0" err="1"/>
                        <a:t>inference</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spTree>
    <p:extLst>
      <p:ext uri="{BB962C8B-B14F-4D97-AF65-F5344CB8AC3E}">
        <p14:creationId xmlns:p14="http://schemas.microsoft.com/office/powerpoint/2010/main" val="38358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Delegates</a:t>
            </a:r>
            <a:endParaRPr lang="es-ES" dirty="0"/>
          </a:p>
        </p:txBody>
      </p:sp>
      <p:pic>
        <p:nvPicPr>
          <p:cNvPr id="4" name="Picture 3"/>
          <p:cNvPicPr>
            <a:picLocks noChangeAspect="1"/>
          </p:cNvPicPr>
          <p:nvPr/>
        </p:nvPicPr>
        <p:blipFill>
          <a:blip r:embed="rId3"/>
          <a:stretch>
            <a:fillRect/>
          </a:stretch>
        </p:blipFill>
        <p:spPr>
          <a:xfrm>
            <a:off x="503237" y="1516062"/>
            <a:ext cx="3676650" cy="180975"/>
          </a:xfrm>
          <a:prstGeom prst="rect">
            <a:avLst/>
          </a:prstGeom>
        </p:spPr>
      </p:pic>
      <p:pic>
        <p:nvPicPr>
          <p:cNvPr id="5" name="Picture 4"/>
          <p:cNvPicPr>
            <a:picLocks noChangeAspect="1"/>
          </p:cNvPicPr>
          <p:nvPr/>
        </p:nvPicPr>
        <p:blipFill>
          <a:blip r:embed="rId4"/>
          <a:stretch>
            <a:fillRect/>
          </a:stretch>
        </p:blipFill>
        <p:spPr>
          <a:xfrm>
            <a:off x="503237" y="2125662"/>
            <a:ext cx="3695700" cy="180975"/>
          </a:xfrm>
          <a:prstGeom prst="rect">
            <a:avLst/>
          </a:prstGeom>
        </p:spPr>
      </p:pic>
      <p:pic>
        <p:nvPicPr>
          <p:cNvPr id="6" name="Picture 5"/>
          <p:cNvPicPr>
            <a:picLocks noChangeAspect="1"/>
          </p:cNvPicPr>
          <p:nvPr/>
        </p:nvPicPr>
        <p:blipFill>
          <a:blip r:embed="rId5"/>
          <a:stretch>
            <a:fillRect/>
          </a:stretch>
        </p:blipFill>
        <p:spPr>
          <a:xfrm>
            <a:off x="503237" y="2735262"/>
            <a:ext cx="3990975" cy="809625"/>
          </a:xfrm>
          <a:prstGeom prst="rect">
            <a:avLst/>
          </a:prstGeom>
        </p:spPr>
      </p:pic>
    </p:spTree>
    <p:extLst>
      <p:ext uri="{BB962C8B-B14F-4D97-AF65-F5344CB8AC3E}">
        <p14:creationId xmlns:p14="http://schemas.microsoft.com/office/powerpoint/2010/main" val="151394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Extension</a:t>
            </a:r>
            <a:r>
              <a:rPr lang="es-ES" dirty="0"/>
              <a:t> </a:t>
            </a:r>
            <a:r>
              <a:rPr lang="es-ES" dirty="0" err="1"/>
              <a:t>Methods</a:t>
            </a:r>
            <a:endParaRPr lang="es-ES" dirty="0"/>
          </a:p>
        </p:txBody>
      </p:sp>
      <p:pic>
        <p:nvPicPr>
          <p:cNvPr id="5" name="Picture 4"/>
          <p:cNvPicPr>
            <a:picLocks noChangeAspect="1"/>
          </p:cNvPicPr>
          <p:nvPr/>
        </p:nvPicPr>
        <p:blipFill>
          <a:blip r:embed="rId3"/>
          <a:stretch>
            <a:fillRect/>
          </a:stretch>
        </p:blipFill>
        <p:spPr>
          <a:xfrm>
            <a:off x="461961" y="3192462"/>
            <a:ext cx="4943475" cy="1285875"/>
          </a:xfrm>
          <a:prstGeom prst="rect">
            <a:avLst/>
          </a:prstGeom>
        </p:spPr>
      </p:pic>
      <p:pic>
        <p:nvPicPr>
          <p:cNvPr id="2" name="Picture 1"/>
          <p:cNvPicPr>
            <a:picLocks noChangeAspect="1"/>
          </p:cNvPicPr>
          <p:nvPr/>
        </p:nvPicPr>
        <p:blipFill>
          <a:blip r:embed="rId4"/>
          <a:stretch>
            <a:fillRect/>
          </a:stretch>
        </p:blipFill>
        <p:spPr>
          <a:xfrm>
            <a:off x="461961" y="1439862"/>
            <a:ext cx="7924800" cy="1419225"/>
          </a:xfrm>
          <a:prstGeom prst="rect">
            <a:avLst/>
          </a:prstGeom>
        </p:spPr>
      </p:pic>
    </p:spTree>
    <p:extLst>
      <p:ext uri="{BB962C8B-B14F-4D97-AF65-F5344CB8AC3E}">
        <p14:creationId xmlns:p14="http://schemas.microsoft.com/office/powerpoint/2010/main" val="27366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Covariance</a:t>
            </a:r>
            <a:r>
              <a:rPr lang="es-ES" b="1" dirty="0"/>
              <a:t> &amp; </a:t>
            </a:r>
            <a:r>
              <a:rPr lang="es-ES" b="1" dirty="0" err="1"/>
              <a:t>Contravariance</a:t>
            </a:r>
            <a:r>
              <a:rPr lang="es-ES" b="1" dirty="0"/>
              <a:t> </a:t>
            </a:r>
            <a:endParaRPr lang="es-ES" dirty="0"/>
          </a:p>
        </p:txBody>
      </p:sp>
      <p:pic>
        <p:nvPicPr>
          <p:cNvPr id="4" name="Picture 3"/>
          <p:cNvPicPr>
            <a:picLocks noChangeAspect="1"/>
          </p:cNvPicPr>
          <p:nvPr/>
        </p:nvPicPr>
        <p:blipFill>
          <a:blip r:embed="rId3"/>
          <a:stretch>
            <a:fillRect/>
          </a:stretch>
        </p:blipFill>
        <p:spPr>
          <a:xfrm>
            <a:off x="427037" y="1287462"/>
            <a:ext cx="2362200" cy="180975"/>
          </a:xfrm>
          <a:prstGeom prst="rect">
            <a:avLst/>
          </a:prstGeom>
        </p:spPr>
      </p:pic>
      <p:pic>
        <p:nvPicPr>
          <p:cNvPr id="5" name="Picture 4"/>
          <p:cNvPicPr>
            <a:picLocks noChangeAspect="1"/>
          </p:cNvPicPr>
          <p:nvPr/>
        </p:nvPicPr>
        <p:blipFill>
          <a:blip r:embed="rId4"/>
          <a:stretch>
            <a:fillRect/>
          </a:stretch>
        </p:blipFill>
        <p:spPr>
          <a:xfrm>
            <a:off x="427037" y="1668462"/>
            <a:ext cx="3495675" cy="180975"/>
          </a:xfrm>
          <a:prstGeom prst="rect">
            <a:avLst/>
          </a:prstGeom>
        </p:spPr>
      </p:pic>
      <p:pic>
        <p:nvPicPr>
          <p:cNvPr id="6" name="Picture 5"/>
          <p:cNvPicPr>
            <a:picLocks noChangeAspect="1"/>
          </p:cNvPicPr>
          <p:nvPr/>
        </p:nvPicPr>
        <p:blipFill>
          <a:blip r:embed="rId5"/>
          <a:stretch>
            <a:fillRect/>
          </a:stretch>
        </p:blipFill>
        <p:spPr>
          <a:xfrm>
            <a:off x="427037" y="2049462"/>
            <a:ext cx="6867525" cy="180975"/>
          </a:xfrm>
          <a:prstGeom prst="rect">
            <a:avLst/>
          </a:prstGeom>
        </p:spPr>
      </p:pic>
      <p:pic>
        <p:nvPicPr>
          <p:cNvPr id="7" name="Picture 6"/>
          <p:cNvPicPr>
            <a:picLocks noChangeAspect="1"/>
          </p:cNvPicPr>
          <p:nvPr/>
        </p:nvPicPr>
        <p:blipFill>
          <a:blip r:embed="rId6"/>
          <a:stretch>
            <a:fillRect/>
          </a:stretch>
        </p:blipFill>
        <p:spPr>
          <a:xfrm>
            <a:off x="427037" y="2430462"/>
            <a:ext cx="5534025" cy="1666875"/>
          </a:xfrm>
          <a:prstGeom prst="rect">
            <a:avLst/>
          </a:prstGeom>
        </p:spPr>
      </p:pic>
      <p:pic>
        <p:nvPicPr>
          <p:cNvPr id="9" name="Picture 8"/>
          <p:cNvPicPr>
            <a:picLocks noChangeAspect="1"/>
          </p:cNvPicPr>
          <p:nvPr/>
        </p:nvPicPr>
        <p:blipFill>
          <a:blip r:embed="rId7"/>
          <a:stretch>
            <a:fillRect/>
          </a:stretch>
        </p:blipFill>
        <p:spPr>
          <a:xfrm>
            <a:off x="420320" y="4297362"/>
            <a:ext cx="5238750" cy="180975"/>
          </a:xfrm>
          <a:prstGeom prst="rect">
            <a:avLst/>
          </a:prstGeom>
        </p:spPr>
      </p:pic>
      <p:pic>
        <p:nvPicPr>
          <p:cNvPr id="10" name="Picture 9"/>
          <p:cNvPicPr>
            <a:picLocks noChangeAspect="1"/>
          </p:cNvPicPr>
          <p:nvPr/>
        </p:nvPicPr>
        <p:blipFill>
          <a:blip r:embed="rId8"/>
          <a:stretch>
            <a:fillRect/>
          </a:stretch>
        </p:blipFill>
        <p:spPr>
          <a:xfrm>
            <a:off x="427037" y="4678362"/>
            <a:ext cx="6048375" cy="1666875"/>
          </a:xfrm>
          <a:prstGeom prst="rect">
            <a:avLst/>
          </a:prstGeom>
        </p:spPr>
      </p:pic>
    </p:spTree>
    <p:extLst>
      <p:ext uri="{BB962C8B-B14F-4D97-AF65-F5344CB8AC3E}">
        <p14:creationId xmlns:p14="http://schemas.microsoft.com/office/powerpoint/2010/main" val="38689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Dynamics</a:t>
            </a:r>
          </a:p>
        </p:txBody>
      </p:sp>
      <p:pic>
        <p:nvPicPr>
          <p:cNvPr id="7" name="Picture 6"/>
          <p:cNvPicPr>
            <a:picLocks noChangeAspect="1"/>
          </p:cNvPicPr>
          <p:nvPr/>
        </p:nvPicPr>
        <p:blipFill>
          <a:blip r:embed="rId3"/>
          <a:stretch>
            <a:fillRect/>
          </a:stretch>
        </p:blipFill>
        <p:spPr>
          <a:xfrm>
            <a:off x="308953" y="1212849"/>
            <a:ext cx="5362575" cy="1895475"/>
          </a:xfrm>
          <a:prstGeom prst="rect">
            <a:avLst/>
          </a:prstGeom>
        </p:spPr>
      </p:pic>
    </p:spTree>
    <p:extLst>
      <p:ext uri="{BB962C8B-B14F-4D97-AF65-F5344CB8AC3E}">
        <p14:creationId xmlns:p14="http://schemas.microsoft.com/office/powerpoint/2010/main" val="31643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LINQ (</a:t>
            </a:r>
            <a:r>
              <a:rPr lang="es-ES" dirty="0" err="1"/>
              <a:t>Language-Integrated</a:t>
            </a:r>
            <a:r>
              <a:rPr lang="es-ES" dirty="0"/>
              <a:t> </a:t>
            </a:r>
            <a:r>
              <a:rPr lang="es-ES" dirty="0" err="1"/>
              <a:t>Query</a:t>
            </a:r>
            <a:r>
              <a:rPr lang="es-ES" dirty="0"/>
              <a:t>)</a:t>
            </a:r>
          </a:p>
        </p:txBody>
      </p:sp>
      <p:sp>
        <p:nvSpPr>
          <p:cNvPr id="5" name="Text Placeholder 4"/>
          <p:cNvSpPr txBox="1">
            <a:spLocks/>
          </p:cNvSpPr>
          <p:nvPr/>
        </p:nvSpPr>
        <p:spPr>
          <a:xfrm>
            <a:off x="297816" y="1058862"/>
            <a:ext cx="9829799" cy="531812"/>
          </a:xfrm>
          <a:prstGeom prst="rect">
            <a:avLst/>
          </a:prstGeom>
        </p:spPr>
        <p:txBody>
          <a:bodyPr vert="horz" wrap="square" lIns="146304" tIns="91440" rIns="146304" bIns="91440" rtlCol="0">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dirty="0">
                <a:solidFill>
                  <a:srgbClr val="525252"/>
                </a:solidFill>
                <a:latin typeface="Segoe UI"/>
              </a:rPr>
              <a:t>List comprehension syntax in the form of a "query comprehension" language</a:t>
            </a:r>
          </a:p>
        </p:txBody>
      </p:sp>
      <p:pic>
        <p:nvPicPr>
          <p:cNvPr id="6" name="Picture 5"/>
          <p:cNvPicPr>
            <a:picLocks noChangeAspect="1"/>
          </p:cNvPicPr>
          <p:nvPr/>
        </p:nvPicPr>
        <p:blipFill>
          <a:blip r:embed="rId3"/>
          <a:stretch>
            <a:fillRect/>
          </a:stretch>
        </p:blipFill>
        <p:spPr>
          <a:xfrm>
            <a:off x="503237" y="2125662"/>
            <a:ext cx="4933950" cy="3429000"/>
          </a:xfrm>
          <a:prstGeom prst="rect">
            <a:avLst/>
          </a:prstGeom>
        </p:spPr>
      </p:pic>
      <p:pic>
        <p:nvPicPr>
          <p:cNvPr id="7" name="Picture 6"/>
          <p:cNvPicPr>
            <a:picLocks noChangeAspect="1"/>
          </p:cNvPicPr>
          <p:nvPr/>
        </p:nvPicPr>
        <p:blipFill>
          <a:blip r:embed="rId4"/>
          <a:stretch>
            <a:fillRect/>
          </a:stretch>
        </p:blipFill>
        <p:spPr>
          <a:xfrm>
            <a:off x="4846637" y="3809364"/>
            <a:ext cx="7096125" cy="2647950"/>
          </a:xfrm>
          <a:prstGeom prst="rect">
            <a:avLst/>
          </a:prstGeom>
        </p:spPr>
      </p:pic>
      <p:cxnSp>
        <p:nvCxnSpPr>
          <p:cNvPr id="4" name="Straight Arrow Connector 3"/>
          <p:cNvCxnSpPr/>
          <p:nvPr/>
        </p:nvCxnSpPr>
        <p:spPr>
          <a:xfrm flipH="1">
            <a:off x="7437437" y="3274376"/>
            <a:ext cx="696586" cy="15944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2915" y="2832325"/>
            <a:ext cx="209102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Type</a:t>
            </a:r>
            <a:r>
              <a:rPr lang="es-ES" sz="2000" dirty="0">
                <a:solidFill>
                  <a:srgbClr val="FF0000"/>
                </a:solidFill>
              </a:rPr>
              <a:t> </a:t>
            </a:r>
            <a:r>
              <a:rPr lang="es-ES" sz="2000" dirty="0" err="1">
                <a:solidFill>
                  <a:srgbClr val="FF0000"/>
                </a:solidFill>
              </a:rPr>
              <a:t>Inference</a:t>
            </a:r>
            <a:endParaRPr lang="es-ES" sz="2000" dirty="0">
              <a:solidFill>
                <a:srgbClr val="FF0000"/>
              </a:solidFill>
            </a:endParaRPr>
          </a:p>
        </p:txBody>
      </p:sp>
    </p:spTree>
    <p:extLst>
      <p:ext uri="{BB962C8B-B14F-4D97-AF65-F5344CB8AC3E}">
        <p14:creationId xmlns:p14="http://schemas.microsoft.com/office/powerpoint/2010/main" val="348710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LINQ (PLINQ)</a:t>
            </a:r>
            <a:endParaRPr lang="es-ES" dirty="0"/>
          </a:p>
        </p:txBody>
      </p:sp>
      <p:pic>
        <p:nvPicPr>
          <p:cNvPr id="6" name="Picture 5"/>
          <p:cNvPicPr>
            <a:picLocks noChangeAspect="1"/>
          </p:cNvPicPr>
          <p:nvPr/>
        </p:nvPicPr>
        <p:blipFill>
          <a:blip r:embed="rId3"/>
          <a:stretch>
            <a:fillRect/>
          </a:stretch>
        </p:blipFill>
        <p:spPr>
          <a:xfrm>
            <a:off x="427037" y="1363662"/>
            <a:ext cx="5838825" cy="2209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237" y="1212849"/>
            <a:ext cx="4556117" cy="4494213"/>
          </a:xfrm>
          <a:prstGeom prst="rect">
            <a:avLst/>
          </a:prstGeom>
        </p:spPr>
      </p:pic>
    </p:spTree>
    <p:extLst>
      <p:ext uri="{BB962C8B-B14F-4D97-AF65-F5344CB8AC3E}">
        <p14:creationId xmlns:p14="http://schemas.microsoft.com/office/powerpoint/2010/main" val="253383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Lazy</a:t>
            </a:r>
            <a:r>
              <a:rPr lang="es-ES" dirty="0"/>
              <a:t> </a:t>
            </a:r>
            <a:r>
              <a:rPr lang="es-ES" dirty="0" err="1"/>
              <a:t>Listings</a:t>
            </a:r>
            <a:r>
              <a:rPr lang="es-ES" dirty="0"/>
              <a:t> </a:t>
            </a:r>
            <a:r>
              <a:rPr lang="es-ES" dirty="0" err="1"/>
              <a:t>with</a:t>
            </a:r>
            <a:r>
              <a:rPr lang="es-ES" dirty="0"/>
              <a:t> </a:t>
            </a:r>
            <a:r>
              <a:rPr lang="es-ES" dirty="0" err="1"/>
              <a:t>Iterators</a:t>
            </a:r>
            <a:endParaRPr lang="es-ES" dirty="0"/>
          </a:p>
        </p:txBody>
      </p:sp>
      <p:pic>
        <p:nvPicPr>
          <p:cNvPr id="5" name="Picture 4"/>
          <p:cNvPicPr>
            <a:picLocks noChangeAspect="1"/>
          </p:cNvPicPr>
          <p:nvPr/>
        </p:nvPicPr>
        <p:blipFill>
          <a:blip r:embed="rId3"/>
          <a:stretch>
            <a:fillRect/>
          </a:stretch>
        </p:blipFill>
        <p:spPr>
          <a:xfrm>
            <a:off x="427037" y="1363662"/>
            <a:ext cx="6467475" cy="1428750"/>
          </a:xfrm>
          <a:prstGeom prst="rect">
            <a:avLst/>
          </a:prstGeom>
        </p:spPr>
      </p:pic>
      <p:pic>
        <p:nvPicPr>
          <p:cNvPr id="6" name="Picture 5"/>
          <p:cNvPicPr>
            <a:picLocks noChangeAspect="1"/>
          </p:cNvPicPr>
          <p:nvPr/>
        </p:nvPicPr>
        <p:blipFill>
          <a:blip r:embed="rId4"/>
          <a:stretch>
            <a:fillRect/>
          </a:stretch>
        </p:blipFill>
        <p:spPr>
          <a:xfrm>
            <a:off x="427037" y="3116262"/>
            <a:ext cx="8315325" cy="800100"/>
          </a:xfrm>
          <a:prstGeom prst="rect">
            <a:avLst/>
          </a:prstGeom>
        </p:spPr>
      </p:pic>
    </p:spTree>
    <p:extLst>
      <p:ext uri="{BB962C8B-B14F-4D97-AF65-F5344CB8AC3E}">
        <p14:creationId xmlns:p14="http://schemas.microsoft.com/office/powerpoint/2010/main" val="13530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Local </a:t>
            </a:r>
            <a:r>
              <a:rPr lang="es-ES" dirty="0" err="1"/>
              <a:t>Functions</a:t>
            </a:r>
            <a:endParaRPr lang="es-ES" dirty="0"/>
          </a:p>
        </p:txBody>
      </p:sp>
      <p:pic>
        <p:nvPicPr>
          <p:cNvPr id="2" name="Picture 1">
            <a:extLst>
              <a:ext uri="{FF2B5EF4-FFF2-40B4-BE49-F238E27FC236}">
                <a16:creationId xmlns:a16="http://schemas.microsoft.com/office/drawing/2014/main" id="{68DCEA77-9251-407E-B947-AF8B6DB7E115}"/>
              </a:ext>
            </a:extLst>
          </p:cNvPr>
          <p:cNvPicPr>
            <a:picLocks noChangeAspect="1"/>
          </p:cNvPicPr>
          <p:nvPr/>
        </p:nvPicPr>
        <p:blipFill>
          <a:blip r:embed="rId3"/>
          <a:stretch>
            <a:fillRect/>
          </a:stretch>
        </p:blipFill>
        <p:spPr>
          <a:xfrm>
            <a:off x="427037" y="1897062"/>
            <a:ext cx="8610600" cy="3337002"/>
          </a:xfrm>
          <a:prstGeom prst="rect">
            <a:avLst/>
          </a:prstGeom>
        </p:spPr>
      </p:pic>
    </p:spTree>
    <p:extLst>
      <p:ext uri="{BB962C8B-B14F-4D97-AF65-F5344CB8AC3E}">
        <p14:creationId xmlns:p14="http://schemas.microsoft.com/office/powerpoint/2010/main" val="4299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68FAE-FEF7-4CD8-B24D-115575DB432E}"/>
              </a:ext>
            </a:extLst>
          </p:cNvPr>
          <p:cNvPicPr>
            <a:picLocks noChangeAspect="1"/>
          </p:cNvPicPr>
          <p:nvPr/>
        </p:nvPicPr>
        <p:blipFill rotWithShape="1">
          <a:blip r:embed="rId3"/>
          <a:srcRect l="13575" t="27929" r="13656"/>
          <a:stretch/>
        </p:blipFill>
        <p:spPr>
          <a:xfrm>
            <a:off x="575690" y="1058861"/>
            <a:ext cx="3356548" cy="5041049"/>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grpSp>
        <p:nvGrpSpPr>
          <p:cNvPr id="2" name="Group 1">
            <a:extLst>
              <a:ext uri="{FF2B5EF4-FFF2-40B4-BE49-F238E27FC236}">
                <a16:creationId xmlns:a16="http://schemas.microsoft.com/office/drawing/2014/main" id="{EB2EF53E-6E18-4518-A728-71B0DDBB2AA4}"/>
              </a:ext>
            </a:extLst>
          </p:cNvPr>
          <p:cNvGrpSpPr/>
          <p:nvPr/>
        </p:nvGrpSpPr>
        <p:grpSpPr>
          <a:xfrm>
            <a:off x="3779837" y="894614"/>
            <a:ext cx="6339948" cy="2687361"/>
            <a:chOff x="4413138" y="1648101"/>
            <a:chExt cx="6339948" cy="2687361"/>
          </a:xfrm>
        </p:grpSpPr>
        <p:sp>
          <p:nvSpPr>
            <p:cNvPr id="11" name="TextBox 10">
              <a:extLst>
                <a:ext uri="{FF2B5EF4-FFF2-40B4-BE49-F238E27FC236}">
                  <a16:creationId xmlns:a16="http://schemas.microsoft.com/office/drawing/2014/main" id="{1298D815-F935-4963-A7FD-3131550FB251}"/>
                </a:ext>
              </a:extLst>
            </p:cNvPr>
            <p:cNvSpPr txBox="1"/>
            <p:nvPr/>
          </p:nvSpPr>
          <p:spPr>
            <a:xfrm>
              <a:off x="4872050" y="1648101"/>
              <a:ext cx="3708387"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IMPLEMENTING</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5303837" y="1862502"/>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15" name="TextBox 14">
              <a:extLst>
                <a:ext uri="{FF2B5EF4-FFF2-40B4-BE49-F238E27FC236}">
                  <a16:creationId xmlns:a16="http://schemas.microsoft.com/office/drawing/2014/main" id="{6EB8532E-7A90-4BA5-AC22-AF68009C0963}"/>
                </a:ext>
              </a:extLst>
            </p:cNvPr>
            <p:cNvSpPr txBox="1"/>
            <p:nvPr/>
          </p:nvSpPr>
          <p:spPr>
            <a:xfrm>
              <a:off x="4761983" y="3342453"/>
              <a:ext cx="728405"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IN</a:t>
              </a:r>
            </a:p>
          </p:txBody>
        </p:sp>
        <p:sp>
          <p:nvSpPr>
            <p:cNvPr id="16" name="TextBox 15">
              <a:extLst>
                <a:ext uri="{FF2B5EF4-FFF2-40B4-BE49-F238E27FC236}">
                  <a16:creationId xmlns:a16="http://schemas.microsoft.com/office/drawing/2014/main" id="{2672A8A6-C2F9-4297-AC4F-9CA649013754}"/>
                </a:ext>
              </a:extLst>
            </p:cNvPr>
            <p:cNvSpPr txBox="1"/>
            <p:nvPr/>
          </p:nvSpPr>
          <p:spPr>
            <a:xfrm>
              <a:off x="5162190" y="3292099"/>
              <a:ext cx="1284647" cy="1043363"/>
            </a:xfrm>
            <a:prstGeom prst="rect">
              <a:avLst/>
            </a:prstGeom>
            <a:noFill/>
          </p:spPr>
          <p:txBody>
            <a:bodyPr wrap="none" lIns="182880" tIns="146304" rIns="182880" bIns="146304" rtlCol="0">
              <a:spAutoFit/>
            </a:bodyPr>
            <a:lstStyle/>
            <a:p>
              <a:pPr>
                <a:lnSpc>
                  <a:spcPct val="90000"/>
                </a:lnSpc>
                <a:spcAft>
                  <a:spcPts val="600"/>
                </a:spcAft>
              </a:pPr>
              <a:r>
                <a:rPr lang="es-ES" sz="5400" i="1" dirty="0">
                  <a:solidFill>
                    <a:srgbClr val="7030A0"/>
                  </a:solidFill>
                  <a:latin typeface="Eras Bold ITC" panose="020B0907030504020204" pitchFamily="34" charset="0"/>
                </a:rPr>
                <a:t>C#</a:t>
              </a:r>
            </a:p>
          </p:txBody>
        </p:sp>
        <p:sp>
          <p:nvSpPr>
            <p:cNvPr id="14" name="TextBox 13">
              <a:extLst>
                <a:ext uri="{FF2B5EF4-FFF2-40B4-BE49-F238E27FC236}">
                  <a16:creationId xmlns:a16="http://schemas.microsoft.com/office/drawing/2014/main" id="{73C6FBED-238F-478C-AA39-DE2D1334A91A}"/>
                </a:ext>
              </a:extLst>
            </p:cNvPr>
            <p:cNvSpPr txBox="1"/>
            <p:nvPr/>
          </p:nvSpPr>
          <p:spPr>
            <a:xfrm>
              <a:off x="4413138" y="2386765"/>
              <a:ext cx="5370701"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T</a:t>
              </a:r>
              <a:r>
                <a:rPr lang="es-ES" sz="5400" b="1" i="1" dirty="0">
                  <a:gradFill>
                    <a:gsLst>
                      <a:gs pos="2917">
                        <a:schemeClr val="tx1"/>
                      </a:gs>
                      <a:gs pos="30000">
                        <a:schemeClr val="tx1"/>
                      </a:gs>
                    </a:gsLst>
                    <a:lin ang="5400000" scaled="0"/>
                  </a:gradFill>
                  <a:latin typeface="Eras Bold ITC" panose="020B0907030504020204" pitchFamily="34" charset="0"/>
                </a:rPr>
                <a:t>ECHNIQUES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grpSp>
    </p:spTree>
    <p:extLst>
      <p:ext uri="{BB962C8B-B14F-4D97-AF65-F5344CB8AC3E}">
        <p14:creationId xmlns:p14="http://schemas.microsoft.com/office/powerpoint/2010/main" val="10325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Pattern</a:t>
            </a:r>
            <a:r>
              <a:rPr lang="es-ES" dirty="0"/>
              <a:t> </a:t>
            </a:r>
            <a:r>
              <a:rPr lang="es-ES" dirty="0" err="1"/>
              <a:t>Matching</a:t>
            </a:r>
            <a:endParaRPr lang="es-ES" dirty="0"/>
          </a:p>
        </p:txBody>
      </p:sp>
      <p:pic>
        <p:nvPicPr>
          <p:cNvPr id="2" name="Picture 1">
            <a:extLst>
              <a:ext uri="{FF2B5EF4-FFF2-40B4-BE49-F238E27FC236}">
                <a16:creationId xmlns:a16="http://schemas.microsoft.com/office/drawing/2014/main" id="{1CAC0650-3A12-4A04-8A91-12CDF4555BED}"/>
              </a:ext>
            </a:extLst>
          </p:cNvPr>
          <p:cNvPicPr>
            <a:picLocks noChangeAspect="1"/>
          </p:cNvPicPr>
          <p:nvPr/>
        </p:nvPicPr>
        <p:blipFill>
          <a:blip r:embed="rId3"/>
          <a:stretch>
            <a:fillRect/>
          </a:stretch>
        </p:blipFill>
        <p:spPr>
          <a:xfrm>
            <a:off x="427037" y="1439862"/>
            <a:ext cx="10942638" cy="564053"/>
          </a:xfrm>
          <a:prstGeom prst="rect">
            <a:avLst/>
          </a:prstGeom>
        </p:spPr>
      </p:pic>
      <p:pic>
        <p:nvPicPr>
          <p:cNvPr id="4" name="Picture 3">
            <a:extLst>
              <a:ext uri="{FF2B5EF4-FFF2-40B4-BE49-F238E27FC236}">
                <a16:creationId xmlns:a16="http://schemas.microsoft.com/office/drawing/2014/main" id="{51F24F64-D0EB-4E62-A6BE-409F3A1C1A35}"/>
              </a:ext>
            </a:extLst>
          </p:cNvPr>
          <p:cNvPicPr>
            <a:picLocks noChangeAspect="1"/>
          </p:cNvPicPr>
          <p:nvPr/>
        </p:nvPicPr>
        <p:blipFill>
          <a:blip r:embed="rId4"/>
          <a:stretch>
            <a:fillRect/>
          </a:stretch>
        </p:blipFill>
        <p:spPr>
          <a:xfrm>
            <a:off x="457834" y="2354262"/>
            <a:ext cx="7239000" cy="3887925"/>
          </a:xfrm>
          <a:prstGeom prst="rect">
            <a:avLst/>
          </a:prstGeom>
        </p:spPr>
      </p:pic>
      <p:cxnSp>
        <p:nvCxnSpPr>
          <p:cNvPr id="14" name="Straight Arrow Connector 13">
            <a:extLst>
              <a:ext uri="{FF2B5EF4-FFF2-40B4-BE49-F238E27FC236}">
                <a16:creationId xmlns:a16="http://schemas.microsoft.com/office/drawing/2014/main" id="{A711EE0E-5E81-42E5-909F-03718308C8BB}"/>
              </a:ext>
            </a:extLst>
          </p:cNvPr>
          <p:cNvCxnSpPr>
            <a:cxnSpLocks/>
          </p:cNvCxnSpPr>
          <p:nvPr/>
        </p:nvCxnSpPr>
        <p:spPr>
          <a:xfrm flipH="1">
            <a:off x="3551237" y="1363453"/>
            <a:ext cx="914400" cy="30500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ECDD63-C2D8-40B5-9B81-72061C0070E0}"/>
              </a:ext>
            </a:extLst>
          </p:cNvPr>
          <p:cNvSpPr txBox="1"/>
          <p:nvPr/>
        </p:nvSpPr>
        <p:spPr>
          <a:xfrm>
            <a:off x="4313237" y="1077221"/>
            <a:ext cx="3399329"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Is-expression</a:t>
            </a:r>
            <a:r>
              <a:rPr lang="es-ES" sz="2000" dirty="0">
                <a:solidFill>
                  <a:srgbClr val="FF0000"/>
                </a:solidFill>
              </a:rPr>
              <a:t> </a:t>
            </a:r>
            <a:r>
              <a:rPr lang="es-ES" sz="2000" dirty="0" err="1">
                <a:solidFill>
                  <a:srgbClr val="FF0000"/>
                </a:solidFill>
              </a:rPr>
              <a:t>with</a:t>
            </a:r>
            <a:r>
              <a:rPr lang="es-ES" sz="2000" dirty="0">
                <a:solidFill>
                  <a:srgbClr val="FF0000"/>
                </a:solidFill>
              </a:rPr>
              <a:t> </a:t>
            </a:r>
            <a:r>
              <a:rPr lang="es-ES" sz="2000" dirty="0" err="1">
                <a:solidFill>
                  <a:srgbClr val="FF0000"/>
                </a:solidFill>
              </a:rPr>
              <a:t>pattern</a:t>
            </a:r>
            <a:endParaRPr lang="es-ES" sz="2000" dirty="0">
              <a:solidFill>
                <a:srgbClr val="FF0000"/>
              </a:solidFill>
            </a:endParaRPr>
          </a:p>
        </p:txBody>
      </p:sp>
      <p:cxnSp>
        <p:nvCxnSpPr>
          <p:cNvPr id="17" name="Straight Arrow Connector 16">
            <a:extLst>
              <a:ext uri="{FF2B5EF4-FFF2-40B4-BE49-F238E27FC236}">
                <a16:creationId xmlns:a16="http://schemas.microsoft.com/office/drawing/2014/main" id="{B316162A-6368-4596-8F5F-B28039BE8E9E}"/>
              </a:ext>
            </a:extLst>
          </p:cNvPr>
          <p:cNvCxnSpPr>
            <a:cxnSpLocks/>
          </p:cNvCxnSpPr>
          <p:nvPr/>
        </p:nvCxnSpPr>
        <p:spPr>
          <a:xfrm flipH="1">
            <a:off x="2255837" y="2945294"/>
            <a:ext cx="68580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ED95C9-7CFF-4A57-A1A4-E636136C68B9}"/>
              </a:ext>
            </a:extLst>
          </p:cNvPr>
          <p:cNvSpPr txBox="1"/>
          <p:nvPr/>
        </p:nvSpPr>
        <p:spPr>
          <a:xfrm>
            <a:off x="2865437" y="2659062"/>
            <a:ext cx="395980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Switch</a:t>
            </a:r>
            <a:r>
              <a:rPr lang="es-ES" sz="2000" dirty="0">
                <a:solidFill>
                  <a:srgbClr val="FF0000"/>
                </a:solidFill>
              </a:rPr>
              <a:t> </a:t>
            </a:r>
            <a:r>
              <a:rPr lang="es-ES" sz="2000" dirty="0" err="1">
                <a:solidFill>
                  <a:srgbClr val="FF0000"/>
                </a:solidFill>
              </a:rPr>
              <a:t>statement</a:t>
            </a:r>
            <a:r>
              <a:rPr lang="es-ES" sz="2000" dirty="0">
                <a:solidFill>
                  <a:srgbClr val="FF0000"/>
                </a:solidFill>
              </a:rPr>
              <a:t> </a:t>
            </a:r>
            <a:r>
              <a:rPr lang="es-ES" sz="2000" dirty="0" err="1">
                <a:solidFill>
                  <a:srgbClr val="FF0000"/>
                </a:solidFill>
              </a:rPr>
              <a:t>with</a:t>
            </a:r>
            <a:r>
              <a:rPr lang="es-ES" sz="2000" dirty="0">
                <a:solidFill>
                  <a:srgbClr val="FF0000"/>
                </a:solidFill>
              </a:rPr>
              <a:t> </a:t>
            </a:r>
            <a:r>
              <a:rPr lang="es-ES" sz="2000" dirty="0" err="1">
                <a:solidFill>
                  <a:srgbClr val="FF0000"/>
                </a:solidFill>
              </a:rPr>
              <a:t>patterns</a:t>
            </a:r>
            <a:endParaRPr lang="es-ES" sz="2000" dirty="0">
              <a:solidFill>
                <a:srgbClr val="FF0000"/>
              </a:solidFill>
            </a:endParaRPr>
          </a:p>
        </p:txBody>
      </p:sp>
      <p:sp>
        <p:nvSpPr>
          <p:cNvPr id="21" name="TextBox 20">
            <a:extLst>
              <a:ext uri="{FF2B5EF4-FFF2-40B4-BE49-F238E27FC236}">
                <a16:creationId xmlns:a16="http://schemas.microsoft.com/office/drawing/2014/main" id="{1F191A29-FDCD-4FB2-8FFE-B318DC745C01}"/>
              </a:ext>
            </a:extLst>
          </p:cNvPr>
          <p:cNvSpPr txBox="1"/>
          <p:nvPr/>
        </p:nvSpPr>
        <p:spPr>
          <a:xfrm>
            <a:off x="8123237" y="1930639"/>
            <a:ext cx="2343847"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Throw</a:t>
            </a:r>
            <a:r>
              <a:rPr lang="es-ES" sz="2000" dirty="0">
                <a:solidFill>
                  <a:srgbClr val="FF0000"/>
                </a:solidFill>
              </a:rPr>
              <a:t> </a:t>
            </a:r>
            <a:r>
              <a:rPr lang="es-ES" sz="2000" dirty="0" err="1">
                <a:solidFill>
                  <a:srgbClr val="FF0000"/>
                </a:solidFill>
              </a:rPr>
              <a:t>expression</a:t>
            </a:r>
            <a:endParaRPr lang="es-ES" sz="2000" dirty="0">
              <a:solidFill>
                <a:srgbClr val="FF0000"/>
              </a:solidFill>
            </a:endParaRPr>
          </a:p>
        </p:txBody>
      </p:sp>
      <p:cxnSp>
        <p:nvCxnSpPr>
          <p:cNvPr id="22" name="Straight Arrow Connector 21">
            <a:extLst>
              <a:ext uri="{FF2B5EF4-FFF2-40B4-BE49-F238E27FC236}">
                <a16:creationId xmlns:a16="http://schemas.microsoft.com/office/drawing/2014/main" id="{64017D16-7370-4C05-B26F-62D70B4020EA}"/>
              </a:ext>
            </a:extLst>
          </p:cNvPr>
          <p:cNvCxnSpPr>
            <a:cxnSpLocks/>
          </p:cNvCxnSpPr>
          <p:nvPr/>
        </p:nvCxnSpPr>
        <p:spPr>
          <a:xfrm flipH="1" flipV="1">
            <a:off x="7712566" y="1930639"/>
            <a:ext cx="486871" cy="20982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4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2DD4D695-5193-4E68-A30C-66311EBBD321}"/>
              </a:ext>
            </a:extLst>
          </p:cNvPr>
          <p:cNvPicPr>
            <a:picLocks noChangeAspect="1"/>
          </p:cNvPicPr>
          <p:nvPr/>
        </p:nvPicPr>
        <p:blipFill rotWithShape="1">
          <a:blip r:embed="rId3"/>
          <a:srcRect l="11791" t="8931" r="1743" b="17813"/>
          <a:stretch/>
        </p:blipFill>
        <p:spPr>
          <a:xfrm>
            <a:off x="579437" y="1058862"/>
            <a:ext cx="3352800" cy="5041049"/>
          </a:xfrm>
          <a:prstGeom prst="rect">
            <a:avLst/>
          </a:prstGeom>
        </p:spPr>
      </p:pic>
      <p:grpSp>
        <p:nvGrpSpPr>
          <p:cNvPr id="10" name="Group 9">
            <a:extLst>
              <a:ext uri="{FF2B5EF4-FFF2-40B4-BE49-F238E27FC236}">
                <a16:creationId xmlns:a16="http://schemas.microsoft.com/office/drawing/2014/main" id="{202F9629-1656-48CF-9E4C-08DE9010C818}"/>
              </a:ext>
            </a:extLst>
          </p:cNvPr>
          <p:cNvGrpSpPr/>
          <p:nvPr/>
        </p:nvGrpSpPr>
        <p:grpSpPr>
          <a:xfrm>
            <a:off x="3963382" y="858781"/>
            <a:ext cx="4998055" cy="2181281"/>
            <a:chOff x="4252258" y="0"/>
            <a:chExt cx="4998055" cy="2181281"/>
          </a:xfrm>
        </p:grpSpPr>
        <p:sp>
          <p:nvSpPr>
            <p:cNvPr id="11" name="TextBox 10">
              <a:extLst>
                <a:ext uri="{FF2B5EF4-FFF2-40B4-BE49-F238E27FC236}">
                  <a16:creationId xmlns:a16="http://schemas.microsoft.com/office/drawing/2014/main" id="{1298D815-F935-4963-A7FD-3131550FB251}"/>
                </a:ext>
              </a:extLst>
            </p:cNvPr>
            <p:cNvSpPr txBox="1"/>
            <p:nvPr/>
          </p:nvSpPr>
          <p:spPr>
            <a:xfrm>
              <a:off x="4252258" y="0"/>
              <a:ext cx="295657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FIRST-CLASS</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4387763" y="201070"/>
              <a:ext cx="4862550"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15" name="TextBox 14">
              <a:extLst>
                <a:ext uri="{FF2B5EF4-FFF2-40B4-BE49-F238E27FC236}">
                  <a16:creationId xmlns:a16="http://schemas.microsoft.com/office/drawing/2014/main" id="{6EB8532E-7A90-4BA5-AC22-AF68009C0963}"/>
                </a:ext>
              </a:extLst>
            </p:cNvPr>
            <p:cNvSpPr txBox="1"/>
            <p:nvPr/>
          </p:nvSpPr>
          <p:spPr>
            <a:xfrm>
              <a:off x="4688016" y="1188272"/>
              <a:ext cx="728405"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IN</a:t>
              </a:r>
            </a:p>
          </p:txBody>
        </p:sp>
        <p:sp>
          <p:nvSpPr>
            <p:cNvPr id="16" name="TextBox 15">
              <a:extLst>
                <a:ext uri="{FF2B5EF4-FFF2-40B4-BE49-F238E27FC236}">
                  <a16:creationId xmlns:a16="http://schemas.microsoft.com/office/drawing/2014/main" id="{2672A8A6-C2F9-4297-AC4F-9CA649013754}"/>
                </a:ext>
              </a:extLst>
            </p:cNvPr>
            <p:cNvSpPr txBox="1"/>
            <p:nvPr/>
          </p:nvSpPr>
          <p:spPr>
            <a:xfrm>
              <a:off x="5088223" y="1137918"/>
              <a:ext cx="1284647" cy="1043363"/>
            </a:xfrm>
            <a:prstGeom prst="rect">
              <a:avLst/>
            </a:prstGeom>
            <a:noFill/>
          </p:spPr>
          <p:txBody>
            <a:bodyPr wrap="none" lIns="182880" tIns="146304" rIns="182880" bIns="146304" rtlCol="0">
              <a:spAutoFit/>
            </a:bodyPr>
            <a:lstStyle/>
            <a:p>
              <a:pPr>
                <a:lnSpc>
                  <a:spcPct val="90000"/>
                </a:lnSpc>
                <a:spcAft>
                  <a:spcPts val="600"/>
                </a:spcAft>
              </a:pPr>
              <a:r>
                <a:rPr lang="es-ES" sz="5400" i="1" dirty="0">
                  <a:solidFill>
                    <a:srgbClr val="7030A0"/>
                  </a:solidFill>
                  <a:latin typeface="Eras Bold ITC" panose="020B0907030504020204" pitchFamily="34" charset="0"/>
                </a:rPr>
                <a:t>C#</a:t>
              </a:r>
            </a:p>
          </p:txBody>
        </p:sp>
      </p:gr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216347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Refactoring</a:t>
            </a:r>
            <a:r>
              <a:rPr lang="es-ES" dirty="0"/>
              <a:t> </a:t>
            </a:r>
            <a:r>
              <a:rPr lang="es-ES" dirty="0" err="1"/>
              <a:t>into</a:t>
            </a:r>
            <a:r>
              <a:rPr lang="es-ES" dirty="0"/>
              <a:t> </a:t>
            </a:r>
            <a:r>
              <a:rPr lang="es-ES" dirty="0" err="1"/>
              <a:t>Pure</a:t>
            </a:r>
            <a:r>
              <a:rPr lang="es-ES" dirty="0"/>
              <a:t> </a:t>
            </a:r>
            <a:r>
              <a:rPr lang="es-ES" dirty="0" err="1"/>
              <a:t>Functions</a:t>
            </a:r>
            <a:endParaRPr lang="es-ES" dirty="0"/>
          </a:p>
        </p:txBody>
      </p:sp>
      <p:pic>
        <p:nvPicPr>
          <p:cNvPr id="8" name="Picture 7"/>
          <p:cNvPicPr>
            <a:picLocks noChangeAspect="1"/>
          </p:cNvPicPr>
          <p:nvPr/>
        </p:nvPicPr>
        <p:blipFill>
          <a:blip r:embed="rId3"/>
          <a:stretch>
            <a:fillRect/>
          </a:stretch>
        </p:blipFill>
        <p:spPr>
          <a:xfrm>
            <a:off x="527141" y="1677227"/>
            <a:ext cx="9258300" cy="180975"/>
          </a:xfrm>
          <a:prstGeom prst="rect">
            <a:avLst/>
          </a:prstGeom>
        </p:spPr>
      </p:pic>
      <p:pic>
        <p:nvPicPr>
          <p:cNvPr id="9" name="Picture 8"/>
          <p:cNvPicPr>
            <a:picLocks noChangeAspect="1"/>
          </p:cNvPicPr>
          <p:nvPr/>
        </p:nvPicPr>
        <p:blipFill>
          <a:blip r:embed="rId4"/>
          <a:stretch>
            <a:fillRect/>
          </a:stretch>
        </p:blipFill>
        <p:spPr>
          <a:xfrm>
            <a:off x="521445" y="2129105"/>
            <a:ext cx="11249025" cy="180975"/>
          </a:xfrm>
          <a:prstGeom prst="rect">
            <a:avLst/>
          </a:prstGeom>
        </p:spPr>
      </p:pic>
      <p:pic>
        <p:nvPicPr>
          <p:cNvPr id="10" name="Picture 9"/>
          <p:cNvPicPr>
            <a:picLocks noChangeAspect="1"/>
          </p:cNvPicPr>
          <p:nvPr/>
        </p:nvPicPr>
        <p:blipFill>
          <a:blip r:embed="rId5"/>
          <a:stretch>
            <a:fillRect/>
          </a:stretch>
        </p:blipFill>
        <p:spPr>
          <a:xfrm>
            <a:off x="521445" y="2593483"/>
            <a:ext cx="9696450" cy="180975"/>
          </a:xfrm>
          <a:prstGeom prst="rect">
            <a:avLst/>
          </a:prstGeom>
        </p:spPr>
      </p:pic>
      <p:pic>
        <p:nvPicPr>
          <p:cNvPr id="11" name="Picture 10"/>
          <p:cNvPicPr>
            <a:picLocks noChangeAspect="1"/>
          </p:cNvPicPr>
          <p:nvPr/>
        </p:nvPicPr>
        <p:blipFill>
          <a:blip r:embed="rId6"/>
          <a:stretch>
            <a:fillRect/>
          </a:stretch>
        </p:blipFill>
        <p:spPr>
          <a:xfrm>
            <a:off x="540495" y="1212849"/>
            <a:ext cx="4829175" cy="180975"/>
          </a:xfrm>
          <a:prstGeom prst="rect">
            <a:avLst/>
          </a:prstGeom>
        </p:spPr>
      </p:pic>
      <p:pic>
        <p:nvPicPr>
          <p:cNvPr id="13" name="Picture 12"/>
          <p:cNvPicPr>
            <a:picLocks noChangeAspect="1"/>
          </p:cNvPicPr>
          <p:nvPr/>
        </p:nvPicPr>
        <p:blipFill>
          <a:blip r:embed="rId7"/>
          <a:stretch>
            <a:fillRect/>
          </a:stretch>
        </p:blipFill>
        <p:spPr>
          <a:xfrm>
            <a:off x="521445" y="3057861"/>
            <a:ext cx="5162550" cy="3886200"/>
          </a:xfrm>
          <a:prstGeom prst="rect">
            <a:avLst/>
          </a:prstGeom>
        </p:spPr>
      </p:pic>
    </p:spTree>
    <p:extLst>
      <p:ext uri="{BB962C8B-B14F-4D97-AF65-F5344CB8AC3E}">
        <p14:creationId xmlns:p14="http://schemas.microsoft.com/office/powerpoint/2010/main" val="103064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Building </a:t>
            </a:r>
            <a:r>
              <a:rPr lang="es-ES" dirty="0" err="1"/>
              <a:t>Immutable</a:t>
            </a:r>
            <a:r>
              <a:rPr lang="es-ES" dirty="0"/>
              <a:t> </a:t>
            </a:r>
            <a:r>
              <a:rPr lang="es-ES" dirty="0" err="1"/>
              <a:t>Types</a:t>
            </a:r>
            <a:endParaRPr lang="es-ES" dirty="0"/>
          </a:p>
        </p:txBody>
      </p:sp>
      <p:pic>
        <p:nvPicPr>
          <p:cNvPr id="4" name="Picture 3"/>
          <p:cNvPicPr>
            <a:picLocks noChangeAspect="1"/>
          </p:cNvPicPr>
          <p:nvPr/>
        </p:nvPicPr>
        <p:blipFill>
          <a:blip r:embed="rId3"/>
          <a:stretch>
            <a:fillRect/>
          </a:stretch>
        </p:blipFill>
        <p:spPr>
          <a:xfrm>
            <a:off x="503237" y="1236287"/>
            <a:ext cx="6516126" cy="5348449"/>
          </a:xfrm>
          <a:prstGeom prst="rect">
            <a:avLst/>
          </a:prstGeom>
        </p:spPr>
      </p:pic>
    </p:spTree>
    <p:extLst>
      <p:ext uri="{BB962C8B-B14F-4D97-AF65-F5344CB8AC3E}">
        <p14:creationId xmlns:p14="http://schemas.microsoft.com/office/powerpoint/2010/main" val="118759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Tuples</a:t>
            </a:r>
            <a:r>
              <a:rPr lang="es-ES" dirty="0"/>
              <a:t> and </a:t>
            </a:r>
            <a:r>
              <a:rPr lang="es-ES" dirty="0" err="1"/>
              <a:t>Deconstructors</a:t>
            </a:r>
            <a:endParaRPr lang="es-ES" dirty="0"/>
          </a:p>
        </p:txBody>
      </p:sp>
      <p:pic>
        <p:nvPicPr>
          <p:cNvPr id="12" name="Picture 11">
            <a:extLst>
              <a:ext uri="{FF2B5EF4-FFF2-40B4-BE49-F238E27FC236}">
                <a16:creationId xmlns:a16="http://schemas.microsoft.com/office/drawing/2014/main" id="{284B4BE8-D2AD-4BCA-8CFC-2B25F915EF77}"/>
              </a:ext>
            </a:extLst>
          </p:cNvPr>
          <p:cNvPicPr>
            <a:picLocks noChangeAspect="1"/>
          </p:cNvPicPr>
          <p:nvPr/>
        </p:nvPicPr>
        <p:blipFill>
          <a:blip r:embed="rId3"/>
          <a:stretch>
            <a:fillRect/>
          </a:stretch>
        </p:blipFill>
        <p:spPr>
          <a:xfrm>
            <a:off x="431481" y="1439862"/>
            <a:ext cx="6819419" cy="2667000"/>
          </a:xfrm>
          <a:prstGeom prst="rect">
            <a:avLst/>
          </a:prstGeom>
        </p:spPr>
      </p:pic>
      <p:pic>
        <p:nvPicPr>
          <p:cNvPr id="13" name="Picture 12">
            <a:extLst>
              <a:ext uri="{FF2B5EF4-FFF2-40B4-BE49-F238E27FC236}">
                <a16:creationId xmlns:a16="http://schemas.microsoft.com/office/drawing/2014/main" id="{68ADFDD3-DA33-4A4F-B042-E69013702C88}"/>
              </a:ext>
            </a:extLst>
          </p:cNvPr>
          <p:cNvPicPr>
            <a:picLocks noChangeAspect="1"/>
          </p:cNvPicPr>
          <p:nvPr/>
        </p:nvPicPr>
        <p:blipFill>
          <a:blip r:embed="rId4"/>
          <a:stretch>
            <a:fillRect/>
          </a:stretch>
        </p:blipFill>
        <p:spPr>
          <a:xfrm>
            <a:off x="431482" y="4487862"/>
            <a:ext cx="3272156" cy="1760233"/>
          </a:xfrm>
          <a:prstGeom prst="rect">
            <a:avLst/>
          </a:prstGeom>
        </p:spPr>
      </p:pic>
    </p:spTree>
    <p:extLst>
      <p:ext uri="{BB962C8B-B14F-4D97-AF65-F5344CB8AC3E}">
        <p14:creationId xmlns:p14="http://schemas.microsoft.com/office/powerpoint/2010/main" val="241195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Options</a:t>
            </a:r>
            <a:endParaRPr lang="es-ES" dirty="0"/>
          </a:p>
        </p:txBody>
      </p:sp>
      <p:pic>
        <p:nvPicPr>
          <p:cNvPr id="2" name="Picture 1"/>
          <p:cNvPicPr>
            <a:picLocks noChangeAspect="1"/>
          </p:cNvPicPr>
          <p:nvPr/>
        </p:nvPicPr>
        <p:blipFill>
          <a:blip r:embed="rId3"/>
          <a:stretch>
            <a:fillRect/>
          </a:stretch>
        </p:blipFill>
        <p:spPr>
          <a:xfrm>
            <a:off x="350837" y="1195946"/>
            <a:ext cx="8305800" cy="5848350"/>
          </a:xfrm>
          <a:prstGeom prst="rect">
            <a:avLst/>
          </a:prstGeom>
        </p:spPr>
      </p:pic>
    </p:spTree>
    <p:extLst>
      <p:ext uri="{BB962C8B-B14F-4D97-AF65-F5344CB8AC3E}">
        <p14:creationId xmlns:p14="http://schemas.microsoft.com/office/powerpoint/2010/main" val="269913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Recursion</a:t>
            </a:r>
            <a:r>
              <a:rPr lang="es-ES" dirty="0"/>
              <a:t> </a:t>
            </a:r>
            <a:r>
              <a:rPr lang="es-ES" dirty="0" err="1"/>
              <a:t>with</a:t>
            </a:r>
            <a:r>
              <a:rPr lang="es-ES" dirty="0"/>
              <a:t> Lambdas</a:t>
            </a:r>
          </a:p>
        </p:txBody>
      </p:sp>
      <p:pic>
        <p:nvPicPr>
          <p:cNvPr id="4" name="Picture 3"/>
          <p:cNvPicPr>
            <a:picLocks noChangeAspect="1"/>
          </p:cNvPicPr>
          <p:nvPr/>
        </p:nvPicPr>
        <p:blipFill>
          <a:blip r:embed="rId3"/>
          <a:stretch>
            <a:fillRect/>
          </a:stretch>
        </p:blipFill>
        <p:spPr>
          <a:xfrm>
            <a:off x="503237" y="1216634"/>
            <a:ext cx="4914900" cy="1666875"/>
          </a:xfrm>
          <a:prstGeom prst="rect">
            <a:avLst/>
          </a:prstGeom>
        </p:spPr>
      </p:pic>
      <p:pic>
        <p:nvPicPr>
          <p:cNvPr id="5" name="Picture 4"/>
          <p:cNvPicPr>
            <a:picLocks noChangeAspect="1"/>
          </p:cNvPicPr>
          <p:nvPr/>
        </p:nvPicPr>
        <p:blipFill>
          <a:blip r:embed="rId4"/>
          <a:stretch>
            <a:fillRect/>
          </a:stretch>
        </p:blipFill>
        <p:spPr>
          <a:xfrm>
            <a:off x="503237" y="3116262"/>
            <a:ext cx="6457950" cy="3219450"/>
          </a:xfrm>
          <a:prstGeom prst="rect">
            <a:avLst/>
          </a:prstGeom>
        </p:spPr>
      </p:pic>
    </p:spTree>
    <p:extLst>
      <p:ext uri="{BB962C8B-B14F-4D97-AF65-F5344CB8AC3E}">
        <p14:creationId xmlns:p14="http://schemas.microsoft.com/office/powerpoint/2010/main" val="135403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Lazy</a:t>
            </a:r>
            <a:r>
              <a:rPr lang="es-ES" dirty="0"/>
              <a:t> </a:t>
            </a:r>
            <a:r>
              <a:rPr lang="es-ES" dirty="0" err="1"/>
              <a:t>Evaluation</a:t>
            </a:r>
            <a:endParaRPr lang="es-ES" dirty="0"/>
          </a:p>
        </p:txBody>
      </p:sp>
      <p:pic>
        <p:nvPicPr>
          <p:cNvPr id="4" name="Picture 3"/>
          <p:cNvPicPr>
            <a:picLocks noChangeAspect="1"/>
          </p:cNvPicPr>
          <p:nvPr/>
        </p:nvPicPr>
        <p:blipFill>
          <a:blip r:embed="rId3"/>
          <a:stretch>
            <a:fillRect/>
          </a:stretch>
        </p:blipFill>
        <p:spPr>
          <a:xfrm>
            <a:off x="427037" y="1363662"/>
            <a:ext cx="9239250" cy="1047750"/>
          </a:xfrm>
          <a:prstGeom prst="rect">
            <a:avLst/>
          </a:prstGeom>
        </p:spPr>
      </p:pic>
      <p:pic>
        <p:nvPicPr>
          <p:cNvPr id="6" name="Picture 5"/>
          <p:cNvPicPr>
            <a:picLocks noChangeAspect="1"/>
          </p:cNvPicPr>
          <p:nvPr/>
        </p:nvPicPr>
        <p:blipFill>
          <a:blip r:embed="rId4"/>
          <a:stretch>
            <a:fillRect/>
          </a:stretch>
        </p:blipFill>
        <p:spPr>
          <a:xfrm>
            <a:off x="427037" y="2735262"/>
            <a:ext cx="7800975" cy="2162175"/>
          </a:xfrm>
          <a:prstGeom prst="rect">
            <a:avLst/>
          </a:prstGeom>
        </p:spPr>
      </p:pic>
    </p:spTree>
    <p:extLst>
      <p:ext uri="{BB962C8B-B14F-4D97-AF65-F5344CB8AC3E}">
        <p14:creationId xmlns:p14="http://schemas.microsoft.com/office/powerpoint/2010/main" val="179865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Partial</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16062"/>
            <a:ext cx="7810500" cy="914400"/>
          </a:xfrm>
          <a:prstGeom prst="rect">
            <a:avLst/>
          </a:prstGeom>
        </p:spPr>
      </p:pic>
      <p:pic>
        <p:nvPicPr>
          <p:cNvPr id="5" name="Picture 4"/>
          <p:cNvPicPr>
            <a:picLocks noChangeAspect="1"/>
          </p:cNvPicPr>
          <p:nvPr/>
        </p:nvPicPr>
        <p:blipFill>
          <a:blip r:embed="rId4"/>
          <a:stretch>
            <a:fillRect/>
          </a:stretch>
        </p:blipFill>
        <p:spPr>
          <a:xfrm>
            <a:off x="514984" y="2763837"/>
            <a:ext cx="9858375" cy="180975"/>
          </a:xfrm>
          <a:prstGeom prst="rect">
            <a:avLst/>
          </a:prstGeom>
        </p:spPr>
      </p:pic>
      <p:pic>
        <p:nvPicPr>
          <p:cNvPr id="6" name="Picture 5"/>
          <p:cNvPicPr>
            <a:picLocks noChangeAspect="1"/>
          </p:cNvPicPr>
          <p:nvPr/>
        </p:nvPicPr>
        <p:blipFill>
          <a:blip r:embed="rId5"/>
          <a:stretch>
            <a:fillRect/>
          </a:stretch>
        </p:blipFill>
        <p:spPr>
          <a:xfrm>
            <a:off x="514984" y="3278187"/>
            <a:ext cx="8105775" cy="1781175"/>
          </a:xfrm>
          <a:prstGeom prst="rect">
            <a:avLst/>
          </a:prstGeom>
        </p:spPr>
      </p:pic>
    </p:spTree>
    <p:extLst>
      <p:ext uri="{BB962C8B-B14F-4D97-AF65-F5344CB8AC3E}">
        <p14:creationId xmlns:p14="http://schemas.microsoft.com/office/powerpoint/2010/main" val="402774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Curry </a:t>
            </a:r>
            <a:r>
              <a:rPr lang="es-ES" dirty="0" err="1"/>
              <a:t>Functions</a:t>
            </a:r>
            <a:endParaRPr lang="es-ES" dirty="0"/>
          </a:p>
        </p:txBody>
      </p:sp>
      <p:pic>
        <p:nvPicPr>
          <p:cNvPr id="2" name="Picture 1"/>
          <p:cNvPicPr>
            <a:picLocks noChangeAspect="1"/>
          </p:cNvPicPr>
          <p:nvPr/>
        </p:nvPicPr>
        <p:blipFill>
          <a:blip r:embed="rId3"/>
          <a:stretch>
            <a:fillRect/>
          </a:stretch>
        </p:blipFill>
        <p:spPr>
          <a:xfrm>
            <a:off x="503237" y="1592262"/>
            <a:ext cx="8715375" cy="704850"/>
          </a:xfrm>
          <a:prstGeom prst="rect">
            <a:avLst/>
          </a:prstGeom>
        </p:spPr>
      </p:pic>
      <p:pic>
        <p:nvPicPr>
          <p:cNvPr id="7" name="Picture 6"/>
          <p:cNvPicPr>
            <a:picLocks noChangeAspect="1"/>
          </p:cNvPicPr>
          <p:nvPr/>
        </p:nvPicPr>
        <p:blipFill>
          <a:blip r:embed="rId4"/>
          <a:stretch>
            <a:fillRect/>
          </a:stretch>
        </p:blipFill>
        <p:spPr>
          <a:xfrm>
            <a:off x="503237" y="2619057"/>
            <a:ext cx="10582275" cy="180975"/>
          </a:xfrm>
          <a:prstGeom prst="rect">
            <a:avLst/>
          </a:prstGeom>
        </p:spPr>
      </p:pic>
      <p:pic>
        <p:nvPicPr>
          <p:cNvPr id="8" name="Picture 7"/>
          <p:cNvPicPr>
            <a:picLocks noChangeAspect="1"/>
          </p:cNvPicPr>
          <p:nvPr/>
        </p:nvPicPr>
        <p:blipFill>
          <a:blip r:embed="rId5"/>
          <a:stretch>
            <a:fillRect/>
          </a:stretch>
        </p:blipFill>
        <p:spPr>
          <a:xfrm>
            <a:off x="503237" y="3121977"/>
            <a:ext cx="6934200" cy="1781175"/>
          </a:xfrm>
          <a:prstGeom prst="rect">
            <a:avLst/>
          </a:prstGeom>
        </p:spPr>
      </p:pic>
    </p:spTree>
    <p:extLst>
      <p:ext uri="{BB962C8B-B14F-4D97-AF65-F5344CB8AC3E}">
        <p14:creationId xmlns:p14="http://schemas.microsoft.com/office/powerpoint/2010/main" val="113947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Uncurry</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13415" y="3174999"/>
            <a:ext cx="9477375" cy="2105025"/>
          </a:xfrm>
          <a:prstGeom prst="rect">
            <a:avLst/>
          </a:prstGeom>
        </p:spPr>
      </p:pic>
      <p:pic>
        <p:nvPicPr>
          <p:cNvPr id="6" name="Picture 5"/>
          <p:cNvPicPr>
            <a:picLocks noChangeAspect="1"/>
          </p:cNvPicPr>
          <p:nvPr/>
        </p:nvPicPr>
        <p:blipFill>
          <a:blip r:embed="rId4"/>
          <a:stretch>
            <a:fillRect/>
          </a:stretch>
        </p:blipFill>
        <p:spPr>
          <a:xfrm>
            <a:off x="503237" y="1516062"/>
            <a:ext cx="7610475" cy="704850"/>
          </a:xfrm>
          <a:prstGeom prst="rect">
            <a:avLst/>
          </a:prstGeom>
        </p:spPr>
      </p:pic>
      <p:pic>
        <p:nvPicPr>
          <p:cNvPr id="7" name="Picture 6"/>
          <p:cNvPicPr>
            <a:picLocks noChangeAspect="1"/>
          </p:cNvPicPr>
          <p:nvPr/>
        </p:nvPicPr>
        <p:blipFill>
          <a:blip r:embed="rId5"/>
          <a:stretch>
            <a:fillRect/>
          </a:stretch>
        </p:blipFill>
        <p:spPr>
          <a:xfrm>
            <a:off x="503237" y="2607468"/>
            <a:ext cx="10582275" cy="180975"/>
          </a:xfrm>
          <a:prstGeom prst="rect">
            <a:avLst/>
          </a:prstGeom>
        </p:spPr>
      </p:pic>
    </p:spTree>
    <p:extLst>
      <p:ext uri="{BB962C8B-B14F-4D97-AF65-F5344CB8AC3E}">
        <p14:creationId xmlns:p14="http://schemas.microsoft.com/office/powerpoint/2010/main" val="418316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Composition</a:t>
            </a:r>
            <a:endParaRPr lang="es-ES" dirty="0"/>
          </a:p>
        </p:txBody>
      </p:sp>
      <p:pic>
        <p:nvPicPr>
          <p:cNvPr id="4" name="Picture 3"/>
          <p:cNvPicPr>
            <a:picLocks noChangeAspect="1"/>
          </p:cNvPicPr>
          <p:nvPr/>
        </p:nvPicPr>
        <p:blipFill>
          <a:blip r:embed="rId3"/>
          <a:stretch>
            <a:fillRect/>
          </a:stretch>
        </p:blipFill>
        <p:spPr>
          <a:xfrm>
            <a:off x="395817" y="2948553"/>
            <a:ext cx="5829300" cy="2628900"/>
          </a:xfrm>
          <a:prstGeom prst="rect">
            <a:avLst/>
          </a:prstGeom>
        </p:spPr>
      </p:pic>
      <p:pic>
        <p:nvPicPr>
          <p:cNvPr id="6" name="Picture 5"/>
          <p:cNvPicPr>
            <a:picLocks noChangeAspect="1"/>
          </p:cNvPicPr>
          <p:nvPr/>
        </p:nvPicPr>
        <p:blipFill>
          <a:blip r:embed="rId4"/>
          <a:stretch>
            <a:fillRect/>
          </a:stretch>
        </p:blipFill>
        <p:spPr>
          <a:xfrm>
            <a:off x="390121" y="2204754"/>
            <a:ext cx="9039225" cy="447675"/>
          </a:xfrm>
          <a:prstGeom prst="rect">
            <a:avLst/>
          </a:prstGeom>
        </p:spPr>
      </p:pic>
      <p:pic>
        <p:nvPicPr>
          <p:cNvPr id="7" name="Picture 6"/>
          <p:cNvPicPr>
            <a:picLocks noChangeAspect="1"/>
          </p:cNvPicPr>
          <p:nvPr/>
        </p:nvPicPr>
        <p:blipFill>
          <a:blip r:embed="rId5"/>
          <a:stretch>
            <a:fillRect/>
          </a:stretch>
        </p:blipFill>
        <p:spPr>
          <a:xfrm>
            <a:off x="390121" y="1470480"/>
            <a:ext cx="8486775" cy="438150"/>
          </a:xfrm>
          <a:prstGeom prst="rect">
            <a:avLst/>
          </a:prstGeom>
        </p:spPr>
      </p:pic>
    </p:spTree>
    <p:extLst>
      <p:ext uri="{BB962C8B-B14F-4D97-AF65-F5344CB8AC3E}">
        <p14:creationId xmlns:p14="http://schemas.microsoft.com/office/powerpoint/2010/main" val="70215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Types</a:t>
            </a:r>
            <a:endParaRPr lang="es-ES" dirty="0"/>
          </a:p>
        </p:txBody>
      </p:sp>
      <p:pic>
        <p:nvPicPr>
          <p:cNvPr id="17" name="Picture 16"/>
          <p:cNvPicPr>
            <a:picLocks noChangeAspect="1"/>
          </p:cNvPicPr>
          <p:nvPr/>
        </p:nvPicPr>
        <p:blipFill>
          <a:blip r:embed="rId3"/>
          <a:stretch>
            <a:fillRect/>
          </a:stretch>
        </p:blipFill>
        <p:spPr>
          <a:xfrm>
            <a:off x="427037" y="1592262"/>
            <a:ext cx="3971925" cy="428625"/>
          </a:xfrm>
          <a:prstGeom prst="rect">
            <a:avLst/>
          </a:prstGeom>
        </p:spPr>
      </p:pic>
      <p:pic>
        <p:nvPicPr>
          <p:cNvPr id="19" name="Picture 18"/>
          <p:cNvPicPr>
            <a:picLocks noChangeAspect="1"/>
          </p:cNvPicPr>
          <p:nvPr/>
        </p:nvPicPr>
        <p:blipFill>
          <a:blip r:embed="rId4"/>
          <a:stretch>
            <a:fillRect/>
          </a:stretch>
        </p:blipFill>
        <p:spPr>
          <a:xfrm>
            <a:off x="5820553" y="1592262"/>
            <a:ext cx="6343650" cy="4648200"/>
          </a:xfrm>
          <a:prstGeom prst="rect">
            <a:avLst/>
          </a:prstGeom>
        </p:spPr>
      </p:pic>
      <p:pic>
        <p:nvPicPr>
          <p:cNvPr id="20" name="Picture 19"/>
          <p:cNvPicPr>
            <a:picLocks noChangeAspect="1"/>
          </p:cNvPicPr>
          <p:nvPr/>
        </p:nvPicPr>
        <p:blipFill>
          <a:blip r:embed="rId5"/>
          <a:stretch>
            <a:fillRect/>
          </a:stretch>
        </p:blipFill>
        <p:spPr>
          <a:xfrm>
            <a:off x="427037" y="2400300"/>
            <a:ext cx="4838700" cy="1809750"/>
          </a:xfrm>
          <a:prstGeom prst="rect">
            <a:avLst/>
          </a:prstGeom>
        </p:spPr>
      </p:pic>
    </p:spTree>
    <p:extLst>
      <p:ext uri="{BB962C8B-B14F-4D97-AF65-F5344CB8AC3E}">
        <p14:creationId xmlns:p14="http://schemas.microsoft.com/office/powerpoint/2010/main" val="42275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37215" y="1559718"/>
            <a:ext cx="10039350" cy="1514475"/>
          </a:xfrm>
          <a:prstGeom prst="rect">
            <a:avLst/>
          </a:prstGeom>
        </p:spPr>
      </p:pic>
      <p:sp>
        <p:nvSpPr>
          <p:cNvPr id="3" name="Title 2"/>
          <p:cNvSpPr>
            <a:spLocks noGrp="1"/>
          </p:cNvSpPr>
          <p:nvPr>
            <p:ph type="title"/>
          </p:nvPr>
        </p:nvSpPr>
        <p:spPr/>
        <p:txBody>
          <a:bodyPr/>
          <a:lstStyle/>
          <a:p>
            <a:r>
              <a:rPr lang="es-ES" dirty="0" err="1"/>
              <a:t>Map</a:t>
            </a:r>
            <a:endParaRPr lang="es-ES" dirty="0"/>
          </a:p>
        </p:txBody>
      </p:sp>
      <p:pic>
        <p:nvPicPr>
          <p:cNvPr id="4" name="Picture 3"/>
          <p:cNvPicPr>
            <a:picLocks noChangeAspect="1"/>
          </p:cNvPicPr>
          <p:nvPr/>
        </p:nvPicPr>
        <p:blipFill>
          <a:blip r:embed="rId4"/>
          <a:stretch>
            <a:fillRect/>
          </a:stretch>
        </p:blipFill>
        <p:spPr>
          <a:xfrm>
            <a:off x="6675437" y="2735262"/>
            <a:ext cx="5276850" cy="1781175"/>
          </a:xfrm>
          <a:prstGeom prst="rect">
            <a:avLst/>
          </a:prstGeom>
        </p:spPr>
      </p:pic>
      <p:pic>
        <p:nvPicPr>
          <p:cNvPr id="6" name="Picture 5"/>
          <p:cNvPicPr>
            <a:picLocks noChangeAspect="1"/>
          </p:cNvPicPr>
          <p:nvPr/>
        </p:nvPicPr>
        <p:blipFill>
          <a:blip r:embed="rId5"/>
          <a:stretch>
            <a:fillRect/>
          </a:stretch>
        </p:blipFill>
        <p:spPr>
          <a:xfrm>
            <a:off x="427037" y="3421062"/>
            <a:ext cx="6381750" cy="3305175"/>
          </a:xfrm>
          <a:prstGeom prst="rect">
            <a:avLst/>
          </a:prstGeom>
        </p:spPr>
      </p:pic>
    </p:spTree>
    <p:extLst>
      <p:ext uri="{BB962C8B-B14F-4D97-AF65-F5344CB8AC3E}">
        <p14:creationId xmlns:p14="http://schemas.microsoft.com/office/powerpoint/2010/main" val="236815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Filter</a:t>
            </a:r>
            <a:endParaRPr lang="es-ES" dirty="0"/>
          </a:p>
        </p:txBody>
      </p:sp>
      <p:pic>
        <p:nvPicPr>
          <p:cNvPr id="4" name="Picture 3"/>
          <p:cNvPicPr>
            <a:picLocks noChangeAspect="1"/>
          </p:cNvPicPr>
          <p:nvPr/>
        </p:nvPicPr>
        <p:blipFill>
          <a:blip r:embed="rId3"/>
          <a:stretch>
            <a:fillRect/>
          </a:stretch>
        </p:blipFill>
        <p:spPr>
          <a:xfrm>
            <a:off x="427037" y="1212849"/>
            <a:ext cx="9153525" cy="2181225"/>
          </a:xfrm>
          <a:prstGeom prst="rect">
            <a:avLst/>
          </a:prstGeom>
        </p:spPr>
      </p:pic>
      <p:pic>
        <p:nvPicPr>
          <p:cNvPr id="2" name="Picture 1"/>
          <p:cNvPicPr>
            <a:picLocks noChangeAspect="1"/>
          </p:cNvPicPr>
          <p:nvPr/>
        </p:nvPicPr>
        <p:blipFill>
          <a:blip r:embed="rId4"/>
          <a:stretch>
            <a:fillRect/>
          </a:stretch>
        </p:blipFill>
        <p:spPr>
          <a:xfrm>
            <a:off x="427037" y="3573462"/>
            <a:ext cx="6819900" cy="3295650"/>
          </a:xfrm>
          <a:prstGeom prst="rect">
            <a:avLst/>
          </a:prstGeom>
        </p:spPr>
      </p:pic>
    </p:spTree>
    <p:extLst>
      <p:ext uri="{BB962C8B-B14F-4D97-AF65-F5344CB8AC3E}">
        <p14:creationId xmlns:p14="http://schemas.microsoft.com/office/powerpoint/2010/main" val="38080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Left</a:t>
            </a:r>
            <a:endParaRPr lang="es-ES" dirty="0"/>
          </a:p>
        </p:txBody>
      </p:sp>
      <p:pic>
        <p:nvPicPr>
          <p:cNvPr id="2" name="Picture 1">
            <a:extLst>
              <a:ext uri="{FF2B5EF4-FFF2-40B4-BE49-F238E27FC236}">
                <a16:creationId xmlns:a16="http://schemas.microsoft.com/office/drawing/2014/main" id="{57B73240-55E8-4B2D-8580-E1AB15632FA1}"/>
              </a:ext>
            </a:extLst>
          </p:cNvPr>
          <p:cNvPicPr>
            <a:picLocks noChangeAspect="1"/>
          </p:cNvPicPr>
          <p:nvPr/>
        </p:nvPicPr>
        <p:blipFill>
          <a:blip r:embed="rId3"/>
          <a:stretch>
            <a:fillRect/>
          </a:stretch>
        </p:blipFill>
        <p:spPr>
          <a:xfrm>
            <a:off x="354964" y="3497263"/>
            <a:ext cx="10518156" cy="2209800"/>
          </a:xfrm>
          <a:prstGeom prst="rect">
            <a:avLst/>
          </a:prstGeom>
        </p:spPr>
      </p:pic>
      <p:pic>
        <p:nvPicPr>
          <p:cNvPr id="8" name="Picture 7">
            <a:extLst>
              <a:ext uri="{FF2B5EF4-FFF2-40B4-BE49-F238E27FC236}">
                <a16:creationId xmlns:a16="http://schemas.microsoft.com/office/drawing/2014/main" id="{3A8A127A-C547-4473-AAD4-A7256E202591}"/>
              </a:ext>
            </a:extLst>
          </p:cNvPr>
          <p:cNvPicPr>
            <a:picLocks noChangeAspect="1"/>
          </p:cNvPicPr>
          <p:nvPr/>
        </p:nvPicPr>
        <p:blipFill>
          <a:blip r:embed="rId4"/>
          <a:stretch>
            <a:fillRect/>
          </a:stretch>
        </p:blipFill>
        <p:spPr>
          <a:xfrm>
            <a:off x="354964" y="1439862"/>
            <a:ext cx="9296400" cy="1771625"/>
          </a:xfrm>
          <a:prstGeom prst="rect">
            <a:avLst/>
          </a:prstGeom>
        </p:spPr>
      </p:pic>
    </p:spTree>
    <p:extLst>
      <p:ext uri="{BB962C8B-B14F-4D97-AF65-F5344CB8AC3E}">
        <p14:creationId xmlns:p14="http://schemas.microsoft.com/office/powerpoint/2010/main" val="415704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Right</a:t>
            </a:r>
            <a:endParaRPr lang="es-ES" dirty="0"/>
          </a:p>
        </p:txBody>
      </p:sp>
      <p:pic>
        <p:nvPicPr>
          <p:cNvPr id="2" name="Picture 1">
            <a:extLst>
              <a:ext uri="{FF2B5EF4-FFF2-40B4-BE49-F238E27FC236}">
                <a16:creationId xmlns:a16="http://schemas.microsoft.com/office/drawing/2014/main" id="{5BEF5E9B-CA64-43D4-ADBC-E6E29775985A}"/>
              </a:ext>
            </a:extLst>
          </p:cNvPr>
          <p:cNvPicPr>
            <a:picLocks noChangeAspect="1"/>
          </p:cNvPicPr>
          <p:nvPr/>
        </p:nvPicPr>
        <p:blipFill>
          <a:blip r:embed="rId3"/>
          <a:stretch>
            <a:fillRect/>
          </a:stretch>
        </p:blipFill>
        <p:spPr>
          <a:xfrm>
            <a:off x="350837" y="3040062"/>
            <a:ext cx="11373794" cy="2753131"/>
          </a:xfrm>
          <a:prstGeom prst="rect">
            <a:avLst/>
          </a:prstGeom>
        </p:spPr>
      </p:pic>
      <p:pic>
        <p:nvPicPr>
          <p:cNvPr id="5" name="Picture 4">
            <a:extLst>
              <a:ext uri="{FF2B5EF4-FFF2-40B4-BE49-F238E27FC236}">
                <a16:creationId xmlns:a16="http://schemas.microsoft.com/office/drawing/2014/main" id="{BD62B453-C9E4-4F01-B570-8B225DEF6818}"/>
              </a:ext>
            </a:extLst>
          </p:cNvPr>
          <p:cNvPicPr>
            <a:picLocks noChangeAspect="1"/>
          </p:cNvPicPr>
          <p:nvPr/>
        </p:nvPicPr>
        <p:blipFill>
          <a:blip r:embed="rId4"/>
          <a:stretch>
            <a:fillRect/>
          </a:stretch>
        </p:blipFill>
        <p:spPr>
          <a:xfrm>
            <a:off x="350837" y="1592262"/>
            <a:ext cx="9673271" cy="816773"/>
          </a:xfrm>
          <a:prstGeom prst="rect">
            <a:avLst/>
          </a:prstGeom>
        </p:spPr>
      </p:pic>
    </p:spTree>
    <p:extLst>
      <p:ext uri="{BB962C8B-B14F-4D97-AF65-F5344CB8AC3E}">
        <p14:creationId xmlns:p14="http://schemas.microsoft.com/office/powerpoint/2010/main" val="42363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Memoization</a:t>
            </a:r>
            <a:endParaRPr lang="es-ES" dirty="0"/>
          </a:p>
        </p:txBody>
      </p:sp>
      <p:pic>
        <p:nvPicPr>
          <p:cNvPr id="2" name="Picture 1">
            <a:extLst>
              <a:ext uri="{FF2B5EF4-FFF2-40B4-BE49-F238E27FC236}">
                <a16:creationId xmlns:a16="http://schemas.microsoft.com/office/drawing/2014/main" id="{4A673856-6346-41AC-B758-0DE29C08A114}"/>
              </a:ext>
            </a:extLst>
          </p:cNvPr>
          <p:cNvPicPr>
            <a:picLocks noChangeAspect="1"/>
          </p:cNvPicPr>
          <p:nvPr/>
        </p:nvPicPr>
        <p:blipFill>
          <a:blip r:embed="rId3"/>
          <a:stretch>
            <a:fillRect/>
          </a:stretch>
        </p:blipFill>
        <p:spPr>
          <a:xfrm>
            <a:off x="395380" y="1363662"/>
            <a:ext cx="10129677" cy="1445376"/>
          </a:xfrm>
          <a:prstGeom prst="rect">
            <a:avLst/>
          </a:prstGeom>
        </p:spPr>
      </p:pic>
      <p:pic>
        <p:nvPicPr>
          <p:cNvPr id="7" name="Picture 6">
            <a:extLst>
              <a:ext uri="{FF2B5EF4-FFF2-40B4-BE49-F238E27FC236}">
                <a16:creationId xmlns:a16="http://schemas.microsoft.com/office/drawing/2014/main" id="{2E93406D-D7DF-4E46-A658-4A7A69CA6627}"/>
              </a:ext>
            </a:extLst>
          </p:cNvPr>
          <p:cNvPicPr>
            <a:picLocks noChangeAspect="1"/>
          </p:cNvPicPr>
          <p:nvPr/>
        </p:nvPicPr>
        <p:blipFill>
          <a:blip r:embed="rId4"/>
          <a:stretch>
            <a:fillRect/>
          </a:stretch>
        </p:blipFill>
        <p:spPr>
          <a:xfrm>
            <a:off x="395380" y="2963862"/>
            <a:ext cx="7850541" cy="3810000"/>
          </a:xfrm>
          <a:prstGeom prst="rect">
            <a:avLst/>
          </a:prstGeom>
        </p:spPr>
      </p:pic>
      <p:cxnSp>
        <p:nvCxnSpPr>
          <p:cNvPr id="9" name="Straight Arrow Connector 8">
            <a:extLst>
              <a:ext uri="{FF2B5EF4-FFF2-40B4-BE49-F238E27FC236}">
                <a16:creationId xmlns:a16="http://schemas.microsoft.com/office/drawing/2014/main" id="{74D8E00F-3CF5-45C0-A584-3E9974F8A425}"/>
              </a:ext>
            </a:extLst>
          </p:cNvPr>
          <p:cNvCxnSpPr>
            <a:cxnSpLocks/>
          </p:cNvCxnSpPr>
          <p:nvPr/>
        </p:nvCxnSpPr>
        <p:spPr>
          <a:xfrm flipH="1" flipV="1">
            <a:off x="4999037" y="2547186"/>
            <a:ext cx="613582" cy="22617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CEEBEB6-A30B-4A7D-B18B-A67966F0789C}"/>
              </a:ext>
            </a:extLst>
          </p:cNvPr>
          <p:cNvSpPr txBox="1"/>
          <p:nvPr/>
        </p:nvSpPr>
        <p:spPr>
          <a:xfrm>
            <a:off x="5532437" y="2547186"/>
            <a:ext cx="1853905"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Out</a:t>
            </a:r>
            <a:r>
              <a:rPr lang="es-ES" sz="2000" dirty="0">
                <a:solidFill>
                  <a:srgbClr val="FF0000"/>
                </a:solidFill>
              </a:rPr>
              <a:t> variables</a:t>
            </a:r>
          </a:p>
        </p:txBody>
      </p:sp>
    </p:spTree>
    <p:extLst>
      <p:ext uri="{BB962C8B-B14F-4D97-AF65-F5344CB8AC3E}">
        <p14:creationId xmlns:p14="http://schemas.microsoft.com/office/powerpoint/2010/main" val="386275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endParaRPr lang="es-ES" dirty="0"/>
          </a:p>
        </p:txBody>
      </p:sp>
      <p:pic>
        <p:nvPicPr>
          <p:cNvPr id="4" name="Picture 3"/>
          <p:cNvPicPr>
            <a:picLocks noChangeAspect="1"/>
          </p:cNvPicPr>
          <p:nvPr/>
        </p:nvPicPr>
        <p:blipFill>
          <a:blip r:embed="rId3"/>
          <a:stretch>
            <a:fillRect/>
          </a:stretch>
        </p:blipFill>
        <p:spPr>
          <a:xfrm>
            <a:off x="427037" y="1439862"/>
            <a:ext cx="5086350" cy="171450"/>
          </a:xfrm>
          <a:prstGeom prst="rect">
            <a:avLst/>
          </a:prstGeom>
        </p:spPr>
      </p:pic>
      <p:pic>
        <p:nvPicPr>
          <p:cNvPr id="5" name="Picture 4"/>
          <p:cNvPicPr>
            <a:picLocks noChangeAspect="1"/>
          </p:cNvPicPr>
          <p:nvPr/>
        </p:nvPicPr>
        <p:blipFill>
          <a:blip r:embed="rId4"/>
          <a:stretch>
            <a:fillRect/>
          </a:stretch>
        </p:blipFill>
        <p:spPr>
          <a:xfrm>
            <a:off x="427037" y="1855810"/>
            <a:ext cx="5391150" cy="171450"/>
          </a:xfrm>
          <a:prstGeom prst="rect">
            <a:avLst/>
          </a:prstGeom>
        </p:spPr>
      </p:pic>
      <p:pic>
        <p:nvPicPr>
          <p:cNvPr id="6" name="Picture 5"/>
          <p:cNvPicPr>
            <a:picLocks noChangeAspect="1"/>
          </p:cNvPicPr>
          <p:nvPr/>
        </p:nvPicPr>
        <p:blipFill>
          <a:blip r:embed="rId5"/>
          <a:stretch>
            <a:fillRect/>
          </a:stretch>
        </p:blipFill>
        <p:spPr>
          <a:xfrm>
            <a:off x="427037" y="2271758"/>
            <a:ext cx="5591175" cy="171450"/>
          </a:xfrm>
          <a:prstGeom prst="rect">
            <a:avLst/>
          </a:prstGeom>
        </p:spPr>
      </p:pic>
      <p:pic>
        <p:nvPicPr>
          <p:cNvPr id="7" name="Picture 6"/>
          <p:cNvPicPr>
            <a:picLocks noChangeAspect="1"/>
          </p:cNvPicPr>
          <p:nvPr/>
        </p:nvPicPr>
        <p:blipFill>
          <a:blip r:embed="rId6"/>
          <a:stretch>
            <a:fillRect/>
          </a:stretch>
        </p:blipFill>
        <p:spPr>
          <a:xfrm>
            <a:off x="427037" y="2687706"/>
            <a:ext cx="6496050" cy="1676400"/>
          </a:xfrm>
          <a:prstGeom prst="rect">
            <a:avLst/>
          </a:prstGeom>
        </p:spPr>
      </p:pic>
    </p:spTree>
    <p:extLst>
      <p:ext uri="{BB962C8B-B14F-4D97-AF65-F5344CB8AC3E}">
        <p14:creationId xmlns:p14="http://schemas.microsoft.com/office/powerpoint/2010/main" val="297289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r>
              <a:rPr lang="es-ES" dirty="0"/>
              <a:t> &amp; </a:t>
            </a:r>
            <a:r>
              <a:rPr lang="es-ES" dirty="0" err="1"/>
              <a:t>LinQ</a:t>
            </a:r>
            <a:endParaRPr lang="es-ES" dirty="0"/>
          </a:p>
        </p:txBody>
      </p:sp>
      <p:pic>
        <p:nvPicPr>
          <p:cNvPr id="6" name="Picture 5"/>
          <p:cNvPicPr>
            <a:picLocks noChangeAspect="1"/>
          </p:cNvPicPr>
          <p:nvPr/>
        </p:nvPicPr>
        <p:blipFill>
          <a:blip r:embed="rId3"/>
          <a:stretch>
            <a:fillRect/>
          </a:stretch>
        </p:blipFill>
        <p:spPr>
          <a:xfrm>
            <a:off x="377583" y="2457368"/>
            <a:ext cx="5038725" cy="990600"/>
          </a:xfrm>
          <a:prstGeom prst="rect">
            <a:avLst/>
          </a:prstGeom>
        </p:spPr>
      </p:pic>
      <p:pic>
        <p:nvPicPr>
          <p:cNvPr id="8" name="Picture 7"/>
          <p:cNvPicPr>
            <a:picLocks noChangeAspect="1"/>
          </p:cNvPicPr>
          <p:nvPr/>
        </p:nvPicPr>
        <p:blipFill>
          <a:blip r:embed="rId4"/>
          <a:stretch>
            <a:fillRect/>
          </a:stretch>
        </p:blipFill>
        <p:spPr>
          <a:xfrm>
            <a:off x="377583" y="1217450"/>
            <a:ext cx="6705600" cy="1038225"/>
          </a:xfrm>
          <a:prstGeom prst="rect">
            <a:avLst/>
          </a:prstGeom>
        </p:spPr>
      </p:pic>
      <p:pic>
        <p:nvPicPr>
          <p:cNvPr id="14" name="Picture 13"/>
          <p:cNvPicPr>
            <a:picLocks noChangeAspect="1"/>
          </p:cNvPicPr>
          <p:nvPr/>
        </p:nvPicPr>
        <p:blipFill>
          <a:blip r:embed="rId5"/>
          <a:stretch>
            <a:fillRect/>
          </a:stretch>
        </p:blipFill>
        <p:spPr>
          <a:xfrm>
            <a:off x="429709" y="3649661"/>
            <a:ext cx="6800850" cy="3105150"/>
          </a:xfrm>
          <a:prstGeom prst="rect">
            <a:avLst/>
          </a:prstGeom>
        </p:spPr>
      </p:pic>
    </p:spTree>
    <p:extLst>
      <p:ext uri="{BB962C8B-B14F-4D97-AF65-F5344CB8AC3E}">
        <p14:creationId xmlns:p14="http://schemas.microsoft.com/office/powerpoint/2010/main" val="252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 &amp; F# </a:t>
            </a:r>
            <a:r>
              <a:rPr lang="es-ES" dirty="0" err="1"/>
              <a:t>Interop</a:t>
            </a:r>
            <a:endParaRPr lang="es-ES" dirty="0"/>
          </a:p>
        </p:txBody>
      </p:sp>
      <p:sp>
        <p:nvSpPr>
          <p:cNvPr id="6" name="Right Brace 5"/>
          <p:cNvSpPr/>
          <p:nvPr/>
        </p:nvSpPr>
        <p:spPr>
          <a:xfrm rot="10800000">
            <a:off x="884237" y="1058862"/>
            <a:ext cx="381000" cy="289560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7" name="TextBox 6"/>
          <p:cNvSpPr txBox="1"/>
          <p:nvPr/>
        </p:nvSpPr>
        <p:spPr>
          <a:xfrm>
            <a:off x="349042" y="2236304"/>
            <a:ext cx="646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F#</a:t>
            </a:r>
          </a:p>
        </p:txBody>
      </p:sp>
      <p:sp>
        <p:nvSpPr>
          <p:cNvPr id="10" name="Right Brace 9"/>
          <p:cNvSpPr/>
          <p:nvPr/>
        </p:nvSpPr>
        <p:spPr>
          <a:xfrm rot="10800000">
            <a:off x="884236" y="4011612"/>
            <a:ext cx="381000" cy="276225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1" name="TextBox 10"/>
          <p:cNvSpPr txBox="1"/>
          <p:nvPr/>
        </p:nvSpPr>
        <p:spPr>
          <a:xfrm>
            <a:off x="332211" y="5101742"/>
            <a:ext cx="68031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C#</a:t>
            </a:r>
          </a:p>
        </p:txBody>
      </p:sp>
      <p:pic>
        <p:nvPicPr>
          <p:cNvPr id="13" name="Picture 12"/>
          <p:cNvPicPr>
            <a:picLocks noChangeAspect="1"/>
          </p:cNvPicPr>
          <p:nvPr/>
        </p:nvPicPr>
        <p:blipFill>
          <a:blip r:embed="rId3"/>
          <a:stretch>
            <a:fillRect/>
          </a:stretch>
        </p:blipFill>
        <p:spPr>
          <a:xfrm>
            <a:off x="1265237" y="1192212"/>
            <a:ext cx="6067425" cy="2628900"/>
          </a:xfrm>
          <a:prstGeom prst="rect">
            <a:avLst/>
          </a:prstGeom>
        </p:spPr>
      </p:pic>
      <p:pic>
        <p:nvPicPr>
          <p:cNvPr id="14" name="Picture 13"/>
          <p:cNvPicPr>
            <a:picLocks noChangeAspect="1"/>
          </p:cNvPicPr>
          <p:nvPr/>
        </p:nvPicPr>
        <p:blipFill>
          <a:blip r:embed="rId4"/>
          <a:stretch>
            <a:fillRect/>
          </a:stretch>
        </p:blipFill>
        <p:spPr>
          <a:xfrm>
            <a:off x="1265237" y="4087812"/>
            <a:ext cx="6362700" cy="2600325"/>
          </a:xfrm>
          <a:prstGeom prst="rect">
            <a:avLst/>
          </a:prstGeom>
        </p:spPr>
      </p:pic>
      <p:sp>
        <p:nvSpPr>
          <p:cNvPr id="9" name="Right Brace 8"/>
          <p:cNvSpPr/>
          <p:nvPr/>
        </p:nvSpPr>
        <p:spPr>
          <a:xfrm>
            <a:off x="7894637" y="1063064"/>
            <a:ext cx="384996" cy="1291198"/>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6" name="TextBox 15"/>
          <p:cNvSpPr txBox="1"/>
          <p:nvPr/>
        </p:nvSpPr>
        <p:spPr>
          <a:xfrm>
            <a:off x="8186067" y="1420158"/>
            <a:ext cx="267246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Discriminated Union</a:t>
            </a:r>
          </a:p>
        </p:txBody>
      </p:sp>
      <p:sp>
        <p:nvSpPr>
          <p:cNvPr id="17" name="TextBox 16"/>
          <p:cNvSpPr txBox="1"/>
          <p:nvPr/>
        </p:nvSpPr>
        <p:spPr>
          <a:xfrm>
            <a:off x="8171406" y="2924798"/>
            <a:ext cx="231403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Pattern Matching</a:t>
            </a:r>
          </a:p>
        </p:txBody>
      </p:sp>
      <p:sp>
        <p:nvSpPr>
          <p:cNvPr id="18" name="Right Brace 17"/>
          <p:cNvSpPr/>
          <p:nvPr/>
        </p:nvSpPr>
        <p:spPr>
          <a:xfrm>
            <a:off x="7894637" y="2446808"/>
            <a:ext cx="384996" cy="1507654"/>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48718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26B4845-3582-4839-80FE-D859C154EDBF}"/>
              </a:ext>
            </a:extLst>
          </p:cNvPr>
          <p:cNvPicPr>
            <a:picLocks noChangeAspect="1"/>
          </p:cNvPicPr>
          <p:nvPr/>
        </p:nvPicPr>
        <p:blipFill rotWithShape="1">
          <a:blip r:embed="rId3"/>
          <a:srcRect l="38221" r="24325"/>
          <a:stretch/>
        </p:blipFill>
        <p:spPr>
          <a:xfrm>
            <a:off x="575690" y="1058863"/>
            <a:ext cx="3356548" cy="5041048"/>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3" name="TextBox 12">
            <a:extLst>
              <a:ext uri="{FF2B5EF4-FFF2-40B4-BE49-F238E27FC236}">
                <a16:creationId xmlns:a16="http://schemas.microsoft.com/office/drawing/2014/main" id="{3493FC8D-0525-495D-BFDE-78200C8B897C}"/>
              </a:ext>
            </a:extLst>
          </p:cNvPr>
          <p:cNvSpPr txBox="1"/>
          <p:nvPr/>
        </p:nvSpPr>
        <p:spPr>
          <a:xfrm>
            <a:off x="4031420" y="754062"/>
            <a:ext cx="4373633"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L</a:t>
            </a:r>
            <a:r>
              <a:rPr lang="es-ES" sz="5400" b="1" i="1" dirty="0">
                <a:gradFill>
                  <a:gsLst>
                    <a:gs pos="2917">
                      <a:schemeClr val="tx1"/>
                    </a:gs>
                    <a:gs pos="30000">
                      <a:schemeClr val="tx1"/>
                    </a:gs>
                  </a:gsLst>
                  <a:lin ang="5400000" scaled="0"/>
                </a:gradFill>
                <a:latin typeface="Eras Bold ITC" panose="020B0907030504020204" pitchFamily="34" charset="0"/>
              </a:rPr>
              <a:t>IBRARIES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7672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System.Collections.Immutable</a:t>
            </a:r>
            <a:endParaRPr lang="es-ES" dirty="0"/>
          </a:p>
        </p:txBody>
      </p:sp>
      <p:pic>
        <p:nvPicPr>
          <p:cNvPr id="5" name="Picture 4"/>
          <p:cNvPicPr>
            <a:picLocks noChangeAspect="1"/>
          </p:cNvPicPr>
          <p:nvPr/>
        </p:nvPicPr>
        <p:blipFill>
          <a:blip r:embed="rId3"/>
          <a:stretch>
            <a:fillRect/>
          </a:stretch>
        </p:blipFill>
        <p:spPr>
          <a:xfrm>
            <a:off x="503237" y="1439862"/>
            <a:ext cx="5829300" cy="4752975"/>
          </a:xfrm>
          <a:prstGeom prst="rect">
            <a:avLst/>
          </a:prstGeom>
        </p:spPr>
      </p:pic>
    </p:spTree>
    <p:extLst>
      <p:ext uri="{BB962C8B-B14F-4D97-AF65-F5344CB8AC3E}">
        <p14:creationId xmlns:p14="http://schemas.microsoft.com/office/powerpoint/2010/main" val="104096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Values</a:t>
            </a:r>
            <a:endParaRPr lang="es-ES" dirty="0"/>
          </a:p>
        </p:txBody>
      </p:sp>
      <p:pic>
        <p:nvPicPr>
          <p:cNvPr id="11" name="Picture 10"/>
          <p:cNvPicPr>
            <a:picLocks noChangeAspect="1"/>
          </p:cNvPicPr>
          <p:nvPr/>
        </p:nvPicPr>
        <p:blipFill>
          <a:blip r:embed="rId3"/>
          <a:stretch>
            <a:fillRect/>
          </a:stretch>
        </p:blipFill>
        <p:spPr>
          <a:xfrm>
            <a:off x="427037" y="4259262"/>
            <a:ext cx="7639050" cy="2314575"/>
          </a:xfrm>
          <a:prstGeom prst="rect">
            <a:avLst/>
          </a:prstGeom>
        </p:spPr>
      </p:pic>
      <p:pic>
        <p:nvPicPr>
          <p:cNvPr id="12" name="Picture 11"/>
          <p:cNvPicPr>
            <a:picLocks noChangeAspect="1"/>
          </p:cNvPicPr>
          <p:nvPr/>
        </p:nvPicPr>
        <p:blipFill>
          <a:blip r:embed="rId4"/>
          <a:stretch>
            <a:fillRect/>
          </a:stretch>
        </p:blipFill>
        <p:spPr>
          <a:xfrm>
            <a:off x="442594" y="1363662"/>
            <a:ext cx="4724400" cy="2581275"/>
          </a:xfrm>
          <a:prstGeom prst="rect">
            <a:avLst/>
          </a:prstGeom>
        </p:spPr>
      </p:pic>
    </p:spTree>
    <p:extLst>
      <p:ext uri="{BB962C8B-B14F-4D97-AF65-F5344CB8AC3E}">
        <p14:creationId xmlns:p14="http://schemas.microsoft.com/office/powerpoint/2010/main" val="18173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Interactive</a:t>
            </a:r>
            <a:r>
              <a:rPr lang="es-ES" dirty="0"/>
              <a:t> </a:t>
            </a:r>
            <a:r>
              <a:rPr lang="es-ES" dirty="0" err="1"/>
              <a:t>Extensions</a:t>
            </a:r>
            <a:endParaRPr lang="es-ES" dirty="0"/>
          </a:p>
        </p:txBody>
      </p:sp>
      <p:pic>
        <p:nvPicPr>
          <p:cNvPr id="4" name="Picture 3"/>
          <p:cNvPicPr>
            <a:picLocks noChangeAspect="1"/>
          </p:cNvPicPr>
          <p:nvPr/>
        </p:nvPicPr>
        <p:blipFill>
          <a:blip r:embed="rId3"/>
          <a:stretch>
            <a:fillRect/>
          </a:stretch>
        </p:blipFill>
        <p:spPr>
          <a:xfrm>
            <a:off x="427037" y="1208224"/>
            <a:ext cx="7275474" cy="5657850"/>
          </a:xfrm>
          <a:prstGeom prst="rect">
            <a:avLst/>
          </a:prstGeom>
        </p:spPr>
      </p:pic>
    </p:spTree>
    <p:extLst>
      <p:ext uri="{BB962C8B-B14F-4D97-AF65-F5344CB8AC3E}">
        <p14:creationId xmlns:p14="http://schemas.microsoft.com/office/powerpoint/2010/main" val="46739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 </a:t>
            </a:r>
            <a:r>
              <a:rPr lang="es-ES" dirty="0" err="1"/>
              <a:t>Functional</a:t>
            </a:r>
            <a:r>
              <a:rPr lang="es-ES" dirty="0"/>
              <a:t> </a:t>
            </a:r>
            <a:r>
              <a:rPr lang="es-ES" dirty="0" err="1"/>
              <a:t>Language</a:t>
            </a:r>
            <a:r>
              <a:rPr lang="es-ES" dirty="0"/>
              <a:t> </a:t>
            </a:r>
            <a:r>
              <a:rPr lang="es-ES" dirty="0" err="1"/>
              <a:t>Extensions</a:t>
            </a:r>
            <a:endParaRPr lang="es-ES" dirty="0"/>
          </a:p>
        </p:txBody>
      </p:sp>
      <p:pic>
        <p:nvPicPr>
          <p:cNvPr id="10" name="Picture 9">
            <a:extLst>
              <a:ext uri="{FF2B5EF4-FFF2-40B4-BE49-F238E27FC236}">
                <a16:creationId xmlns:a16="http://schemas.microsoft.com/office/drawing/2014/main" id="{71F0A8E4-21FB-4B61-8AC3-C0E4D9CA64B8}"/>
              </a:ext>
            </a:extLst>
          </p:cNvPr>
          <p:cNvPicPr>
            <a:picLocks noChangeAspect="1"/>
          </p:cNvPicPr>
          <p:nvPr/>
        </p:nvPicPr>
        <p:blipFill>
          <a:blip r:embed="rId3"/>
          <a:stretch>
            <a:fillRect/>
          </a:stretch>
        </p:blipFill>
        <p:spPr>
          <a:xfrm>
            <a:off x="427037" y="1212849"/>
            <a:ext cx="8142487" cy="5593822"/>
          </a:xfrm>
          <a:prstGeom prst="rect">
            <a:avLst/>
          </a:prstGeom>
        </p:spPr>
      </p:pic>
      <p:pic>
        <p:nvPicPr>
          <p:cNvPr id="9" name="Picture 8">
            <a:extLst>
              <a:ext uri="{FF2B5EF4-FFF2-40B4-BE49-F238E27FC236}">
                <a16:creationId xmlns:a16="http://schemas.microsoft.com/office/drawing/2014/main" id="{AEAA0023-37E6-4B4A-BFE3-4267C85AC505}"/>
              </a:ext>
            </a:extLst>
          </p:cNvPr>
          <p:cNvPicPr>
            <a:picLocks noChangeAspect="1"/>
          </p:cNvPicPr>
          <p:nvPr/>
        </p:nvPicPr>
        <p:blipFill>
          <a:blip r:embed="rId4"/>
          <a:stretch>
            <a:fillRect/>
          </a:stretch>
        </p:blipFill>
        <p:spPr>
          <a:xfrm>
            <a:off x="7361237" y="1212849"/>
            <a:ext cx="3657601" cy="1302707"/>
          </a:xfrm>
          <a:prstGeom prst="rect">
            <a:avLst/>
          </a:prstGeom>
        </p:spPr>
      </p:pic>
    </p:spTree>
    <p:extLst>
      <p:ext uri="{BB962C8B-B14F-4D97-AF65-F5344CB8AC3E}">
        <p14:creationId xmlns:p14="http://schemas.microsoft.com/office/powerpoint/2010/main" val="345420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93475-8476-45BD-B655-83FD1CC8AF53}"/>
              </a:ext>
            </a:extLst>
          </p:cNvPr>
          <p:cNvPicPr>
            <a:picLocks noChangeAspect="1"/>
          </p:cNvPicPr>
          <p:nvPr/>
        </p:nvPicPr>
        <p:blipFill rotWithShape="1">
          <a:blip r:embed="rId3"/>
          <a:srcRect l="6026" t="-1" r="56942" b="706"/>
          <a:stretch/>
        </p:blipFill>
        <p:spPr>
          <a:xfrm>
            <a:off x="589907" y="1058862"/>
            <a:ext cx="3342329" cy="5041048"/>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grpSp>
        <p:nvGrpSpPr>
          <p:cNvPr id="10" name="Group 9">
            <a:extLst>
              <a:ext uri="{FF2B5EF4-FFF2-40B4-BE49-F238E27FC236}">
                <a16:creationId xmlns:a16="http://schemas.microsoft.com/office/drawing/2014/main" id="{202F9629-1656-48CF-9E4C-08DE9010C818}"/>
              </a:ext>
            </a:extLst>
          </p:cNvPr>
          <p:cNvGrpSpPr/>
          <p:nvPr/>
        </p:nvGrpSpPr>
        <p:grpSpPr>
          <a:xfrm>
            <a:off x="4084637" y="858781"/>
            <a:ext cx="4322161" cy="1715331"/>
            <a:chOff x="4373513" y="0"/>
            <a:chExt cx="4322161" cy="1715331"/>
          </a:xfrm>
        </p:grpSpPr>
        <p:sp>
          <p:nvSpPr>
            <p:cNvPr id="11" name="TextBox 10">
              <a:extLst>
                <a:ext uri="{FF2B5EF4-FFF2-40B4-BE49-F238E27FC236}">
                  <a16:creationId xmlns:a16="http://schemas.microsoft.com/office/drawing/2014/main" id="{1298D815-F935-4963-A7FD-3131550FB251}"/>
                </a:ext>
              </a:extLst>
            </p:cNvPr>
            <p:cNvSpPr txBox="1"/>
            <p:nvPr/>
          </p:nvSpPr>
          <p:spPr>
            <a:xfrm>
              <a:off x="4373513" y="0"/>
              <a:ext cx="1358385"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AND</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4387763" y="201070"/>
              <a:ext cx="4307911"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INALLY…</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gr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31159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Imperative</a:t>
            </a:r>
            <a:r>
              <a:rPr lang="es-ES" dirty="0"/>
              <a:t> vs. </a:t>
            </a:r>
            <a:r>
              <a:rPr lang="es-ES" dirty="0" err="1"/>
              <a:t>Functional</a:t>
            </a:r>
            <a:r>
              <a:rPr lang="es-ES" dirty="0"/>
              <a:t> Style </a:t>
            </a:r>
          </a:p>
        </p:txBody>
      </p:sp>
      <p:pic>
        <p:nvPicPr>
          <p:cNvPr id="3" name="Picture 2">
            <a:extLst>
              <a:ext uri="{FF2B5EF4-FFF2-40B4-BE49-F238E27FC236}">
                <a16:creationId xmlns:a16="http://schemas.microsoft.com/office/drawing/2014/main" id="{D36CF62C-851D-4BF6-9C4B-58842887E196}"/>
              </a:ext>
            </a:extLst>
          </p:cNvPr>
          <p:cNvPicPr>
            <a:picLocks noChangeAspect="1"/>
          </p:cNvPicPr>
          <p:nvPr/>
        </p:nvPicPr>
        <p:blipFill>
          <a:blip r:embed="rId3"/>
          <a:stretch>
            <a:fillRect/>
          </a:stretch>
        </p:blipFill>
        <p:spPr>
          <a:xfrm>
            <a:off x="427037" y="1363662"/>
            <a:ext cx="7279683" cy="5257800"/>
          </a:xfrm>
          <a:prstGeom prst="rect">
            <a:avLst/>
          </a:prstGeom>
        </p:spPr>
      </p:pic>
      <p:pic>
        <p:nvPicPr>
          <p:cNvPr id="7" name="Picture 6">
            <a:extLst>
              <a:ext uri="{FF2B5EF4-FFF2-40B4-BE49-F238E27FC236}">
                <a16:creationId xmlns:a16="http://schemas.microsoft.com/office/drawing/2014/main" id="{B0DB4C98-EAC0-44B5-8569-33795434B752}"/>
              </a:ext>
            </a:extLst>
          </p:cNvPr>
          <p:cNvPicPr>
            <a:picLocks noChangeAspect="1"/>
          </p:cNvPicPr>
          <p:nvPr/>
        </p:nvPicPr>
        <p:blipFill>
          <a:blip r:embed="rId4"/>
          <a:stretch>
            <a:fillRect/>
          </a:stretch>
        </p:blipFill>
        <p:spPr>
          <a:xfrm>
            <a:off x="6675437" y="1363662"/>
            <a:ext cx="4982136" cy="1601733"/>
          </a:xfrm>
          <a:prstGeom prst="rect">
            <a:avLst/>
          </a:prstGeom>
        </p:spPr>
      </p:pic>
    </p:spTree>
    <p:extLst>
      <p:ext uri="{BB962C8B-B14F-4D97-AF65-F5344CB8AC3E}">
        <p14:creationId xmlns:p14="http://schemas.microsoft.com/office/powerpoint/2010/main" val="18233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53638C-6286-44CE-8934-4AC824100202}"/>
              </a:ext>
            </a:extLst>
          </p:cNvPr>
          <p:cNvGrpSpPr/>
          <p:nvPr/>
        </p:nvGrpSpPr>
        <p:grpSpPr>
          <a:xfrm>
            <a:off x="2408237" y="1342783"/>
            <a:ext cx="8061197" cy="5052471"/>
            <a:chOff x="2119440" y="1458570"/>
            <a:chExt cx="8061197" cy="5052471"/>
          </a:xfrm>
        </p:grpSpPr>
        <p:pic>
          <p:nvPicPr>
            <p:cNvPr id="10" name="Picture 9"/>
            <p:cNvPicPr>
              <a:picLocks noChangeAspect="1"/>
            </p:cNvPicPr>
            <p:nvPr/>
          </p:nvPicPr>
          <p:blipFill>
            <a:blip r:embed="rId3"/>
            <a:stretch>
              <a:fillRect/>
            </a:stretch>
          </p:blipFill>
          <p:spPr>
            <a:xfrm>
              <a:off x="2119440" y="1458571"/>
              <a:ext cx="3594418" cy="505247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stretch>
              <a:fillRect/>
            </a:stretch>
          </p:blipFill>
          <p:spPr>
            <a:xfrm>
              <a:off x="6175915" y="1458570"/>
              <a:ext cx="4004722" cy="5052469"/>
            </a:xfrm>
            <a:prstGeom prst="rect">
              <a:avLst/>
            </a:prstGeom>
            <a:ln>
              <a:noFill/>
            </a:ln>
            <a:effectLst>
              <a:outerShdw blurRad="292100" dist="139700" dir="2700000" algn="tl" rotWithShape="0">
                <a:srgbClr val="333333">
                  <a:alpha val="65000"/>
                </a:srgbClr>
              </a:outerShdw>
            </a:effectLst>
          </p:spPr>
        </p:pic>
      </p:gr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2F81E29-D892-4CBA-A0E9-CC3F16AE9FF9}"/>
              </a:ext>
            </a:extLst>
          </p:cNvPr>
          <p:cNvSpPr>
            <a:spLocks noGrp="1"/>
          </p:cNvSpPr>
          <p:nvPr>
            <p:ph type="title"/>
          </p:nvPr>
        </p:nvSpPr>
        <p:spPr>
          <a:xfrm>
            <a:off x="274639" y="295274"/>
            <a:ext cx="11889564" cy="917575"/>
          </a:xfrm>
        </p:spPr>
        <p:txBody>
          <a:bodyPr/>
          <a:lstStyle/>
          <a:p>
            <a:r>
              <a:rPr lang="es-ES" dirty="0" err="1"/>
              <a:t>Books</a:t>
            </a:r>
            <a:endParaRPr lang="es-ES" dirty="0"/>
          </a:p>
        </p:txBody>
      </p:sp>
    </p:spTree>
    <p:extLst>
      <p:ext uri="{BB962C8B-B14F-4D97-AF65-F5344CB8AC3E}">
        <p14:creationId xmlns:p14="http://schemas.microsoft.com/office/powerpoint/2010/main" val="39041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7361237" y="5402262"/>
            <a:ext cx="1849602" cy="394827"/>
          </a:xfrm>
          <a:prstGeom prst="rect">
            <a:avLst/>
          </a:prstGeom>
          <a:noFill/>
          <a:ln>
            <a:noFill/>
          </a:ln>
        </p:spPr>
      </p:pic>
      <p:pic>
        <p:nvPicPr>
          <p:cNvPr id="10" name="Picture 9">
            <a:extLst>
              <a:ext uri="{FF2B5EF4-FFF2-40B4-BE49-F238E27FC236}">
                <a16:creationId xmlns:a16="http://schemas.microsoft.com/office/drawing/2014/main" id="{24E8C0AA-3049-4DEF-A982-8D6C489F66B2}"/>
              </a:ext>
            </a:extLst>
          </p:cNvPr>
          <p:cNvPicPr>
            <a:picLocks noChangeAspect="1"/>
          </p:cNvPicPr>
          <p:nvPr/>
        </p:nvPicPr>
        <p:blipFill>
          <a:blip r:embed="rId4"/>
          <a:stretch>
            <a:fillRect/>
          </a:stretch>
        </p:blipFill>
        <p:spPr>
          <a:xfrm>
            <a:off x="2061" y="-1"/>
            <a:ext cx="12432352" cy="6994525"/>
          </a:xfrm>
          <a:prstGeom prst="rect">
            <a:avLst/>
          </a:prstGeom>
        </p:spPr>
      </p:pic>
      <p:grpSp>
        <p:nvGrpSpPr>
          <p:cNvPr id="16" name="Group 15">
            <a:extLst>
              <a:ext uri="{FF2B5EF4-FFF2-40B4-BE49-F238E27FC236}">
                <a16:creationId xmlns:a16="http://schemas.microsoft.com/office/drawing/2014/main" id="{287B5284-9FF9-480B-B547-526C224E6C73}"/>
              </a:ext>
            </a:extLst>
          </p:cNvPr>
          <p:cNvGrpSpPr/>
          <p:nvPr/>
        </p:nvGrpSpPr>
        <p:grpSpPr>
          <a:xfrm>
            <a:off x="198437" y="4868862"/>
            <a:ext cx="2981137" cy="1346124"/>
            <a:chOff x="33845" y="4945062"/>
            <a:chExt cx="2981137" cy="1346124"/>
          </a:xfrm>
        </p:grpSpPr>
        <p:sp>
          <p:nvSpPr>
            <p:cNvPr id="15" name="TextBox 14">
              <a:extLst>
                <a:ext uri="{FF2B5EF4-FFF2-40B4-BE49-F238E27FC236}">
                  <a16:creationId xmlns:a16="http://schemas.microsoft.com/office/drawing/2014/main" id="{3DE47219-1A2F-4681-A993-0BEEB6AFC83F}"/>
                </a:ext>
              </a:extLst>
            </p:cNvPr>
            <p:cNvSpPr txBox="1"/>
            <p:nvPr/>
          </p:nvSpPr>
          <p:spPr>
            <a:xfrm>
              <a:off x="33845" y="4945062"/>
              <a:ext cx="2981137" cy="1062855"/>
            </a:xfrm>
            <a:prstGeom prst="rect">
              <a:avLst/>
            </a:prstGeom>
            <a:noFill/>
          </p:spPr>
          <p:txBody>
            <a:bodyPr wrap="none" lIns="182880" tIns="146304" rIns="182880" bIns="146304" rtlCol="0">
              <a:spAutoFit/>
            </a:bodyPr>
            <a:lstStyle/>
            <a:p>
              <a:pPr>
                <a:lnSpc>
                  <a:spcPct val="90000"/>
                </a:lnSpc>
                <a:spcAft>
                  <a:spcPts val="400"/>
                </a:spcAft>
              </a:pPr>
              <a:r>
                <a:rPr lang="es-ES" sz="1600" dirty="0">
                  <a:solidFill>
                    <a:schemeClr val="bg1"/>
                  </a:solidFill>
                </a:rPr>
                <a:t>Alejandro Campos Magencio</a:t>
              </a:r>
            </a:p>
            <a:p>
              <a:pPr>
                <a:lnSpc>
                  <a:spcPct val="90000"/>
                </a:lnSpc>
                <a:spcAft>
                  <a:spcPts val="400"/>
                </a:spcAft>
              </a:pPr>
              <a:r>
                <a:rPr lang="es-ES" sz="1600" dirty="0">
                  <a:solidFill>
                    <a:schemeClr val="bg1"/>
                  </a:solidFill>
                </a:rPr>
                <a:t>@</a:t>
              </a:r>
              <a:r>
                <a:rPr lang="es-ES" sz="1600" dirty="0" err="1">
                  <a:solidFill>
                    <a:schemeClr val="bg1"/>
                  </a:solidFill>
                </a:rPr>
                <a:t>alejacma</a:t>
              </a:r>
              <a:endParaRPr lang="es-ES" sz="1600" dirty="0">
                <a:solidFill>
                  <a:schemeClr val="bg1"/>
                </a:solidFill>
              </a:endParaRPr>
            </a:p>
            <a:p>
              <a:pPr>
                <a:lnSpc>
                  <a:spcPct val="90000"/>
                </a:lnSpc>
                <a:spcAft>
                  <a:spcPts val="400"/>
                </a:spcAft>
              </a:pPr>
              <a:r>
                <a:rPr lang="es-ES" sz="1600" dirty="0" err="1">
                  <a:solidFill>
                    <a:schemeClr val="bg1"/>
                  </a:solidFill>
                </a:rPr>
                <a:t>Technical</a:t>
              </a:r>
              <a:r>
                <a:rPr lang="es-ES" sz="1600" dirty="0">
                  <a:solidFill>
                    <a:schemeClr val="bg1"/>
                  </a:solidFill>
                </a:rPr>
                <a:t> </a:t>
              </a:r>
              <a:r>
                <a:rPr lang="es-ES" sz="1600" dirty="0" err="1">
                  <a:solidFill>
                    <a:schemeClr val="bg1"/>
                  </a:solidFill>
                </a:rPr>
                <a:t>Evangelist</a:t>
              </a:r>
              <a:endParaRPr lang="es-ES" dirty="0">
                <a:solidFill>
                  <a:schemeClr val="bg1"/>
                </a:solidFill>
              </a:endParaRPr>
            </a:p>
          </p:txBody>
        </p:sp>
        <p:pic>
          <p:nvPicPr>
            <p:cNvPr id="45" name="Logo" descr="MS Logo White.png">
              <a:extLst>
                <a:ext uri="{FF2B5EF4-FFF2-40B4-BE49-F238E27FC236}">
                  <a16:creationId xmlns:a16="http://schemas.microsoft.com/office/drawing/2014/main" id="{312CF6EE-7E13-4B36-A15B-AF504E73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26" y="6040619"/>
              <a:ext cx="1169019" cy="250567"/>
            </a:xfrm>
            <a:prstGeom prst="rect">
              <a:avLst/>
            </a:prstGeom>
          </p:spPr>
        </p:pic>
      </p:grpSp>
      <p:grpSp>
        <p:nvGrpSpPr>
          <p:cNvPr id="18" name="Group 17">
            <a:extLst>
              <a:ext uri="{FF2B5EF4-FFF2-40B4-BE49-F238E27FC236}">
                <a16:creationId xmlns:a16="http://schemas.microsoft.com/office/drawing/2014/main" id="{247670BB-7AB4-4FB8-BA33-64EF8A81CA93}"/>
              </a:ext>
            </a:extLst>
          </p:cNvPr>
          <p:cNvGrpSpPr/>
          <p:nvPr/>
        </p:nvGrpSpPr>
        <p:grpSpPr>
          <a:xfrm>
            <a:off x="3778163" y="-1"/>
            <a:ext cx="5449249" cy="2659063"/>
            <a:chOff x="3778163" y="-1"/>
            <a:chExt cx="5449249" cy="2659063"/>
          </a:xfrm>
        </p:grpSpPr>
        <p:sp>
          <p:nvSpPr>
            <p:cNvPr id="13" name="TextBox 12">
              <a:extLst>
                <a:ext uri="{FF2B5EF4-FFF2-40B4-BE49-F238E27FC236}">
                  <a16:creationId xmlns:a16="http://schemas.microsoft.com/office/drawing/2014/main" id="{A6194D2D-1C4E-4DA2-9E62-4541D1F836B6}"/>
                </a:ext>
              </a:extLst>
            </p:cNvPr>
            <p:cNvSpPr txBox="1"/>
            <p:nvPr/>
          </p:nvSpPr>
          <p:spPr>
            <a:xfrm>
              <a:off x="4149683" y="-1"/>
              <a:ext cx="123815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THE</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29" name="TextBox 28">
              <a:extLst>
                <a:ext uri="{FF2B5EF4-FFF2-40B4-BE49-F238E27FC236}">
                  <a16:creationId xmlns:a16="http://schemas.microsoft.com/office/drawing/2014/main" id="{CD25BD5A-1754-4623-81C6-184A1B6F755D}"/>
                </a:ext>
              </a:extLst>
            </p:cNvPr>
            <p:cNvSpPr txBox="1"/>
            <p:nvPr/>
          </p:nvSpPr>
          <p:spPr>
            <a:xfrm>
              <a:off x="4387763" y="201070"/>
              <a:ext cx="2448427"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AST</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7" name="TextBox 36">
              <a:extLst>
                <a:ext uri="{FF2B5EF4-FFF2-40B4-BE49-F238E27FC236}">
                  <a16:creationId xmlns:a16="http://schemas.microsoft.com/office/drawing/2014/main" id="{3361DFD2-89C0-46E6-8576-A8F935A4C230}"/>
                </a:ext>
              </a:extLst>
            </p:cNvPr>
            <p:cNvSpPr txBox="1"/>
            <p:nvPr/>
          </p:nvSpPr>
          <p:spPr>
            <a:xfrm>
              <a:off x="3778163" y="1005434"/>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3" name="TextBox 32">
              <a:extLst>
                <a:ext uri="{FF2B5EF4-FFF2-40B4-BE49-F238E27FC236}">
                  <a16:creationId xmlns:a16="http://schemas.microsoft.com/office/drawing/2014/main" id="{D44C191F-EB0F-456B-A8F6-A42A64AE439A}"/>
                </a:ext>
              </a:extLst>
            </p:cNvPr>
            <p:cNvSpPr txBox="1"/>
            <p:nvPr/>
          </p:nvSpPr>
          <p:spPr>
            <a:xfrm>
              <a:off x="4768763" y="1155587"/>
              <a:ext cx="1839286"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AND THE</a:t>
              </a:r>
            </a:p>
          </p:txBody>
        </p:sp>
        <p:sp>
          <p:nvSpPr>
            <p:cNvPr id="17" name="TextBox 16">
              <a:extLst>
                <a:ext uri="{FF2B5EF4-FFF2-40B4-BE49-F238E27FC236}">
                  <a16:creationId xmlns:a16="http://schemas.microsoft.com/office/drawing/2014/main" id="{8EF6593D-C645-4DAA-AD98-B17B2FDE1D1D}"/>
                </a:ext>
              </a:extLst>
            </p:cNvPr>
            <p:cNvSpPr txBox="1"/>
            <p:nvPr/>
          </p:nvSpPr>
          <p:spPr>
            <a:xfrm>
              <a:off x="7437437" y="1920398"/>
              <a:ext cx="1672574" cy="738664"/>
            </a:xfrm>
            <a:prstGeom prst="rect">
              <a:avLst/>
            </a:prstGeom>
            <a:noFill/>
          </p:spPr>
          <p:txBody>
            <a:bodyPr wrap="none" lIns="182880" tIns="146304" rIns="182880" bIns="146304" rtlCol="0">
              <a:spAutoFit/>
            </a:bodyPr>
            <a:lstStyle/>
            <a:p>
              <a:pPr>
                <a:lnSpc>
                  <a:spcPct val="90000"/>
                </a:lnSpc>
                <a:spcAft>
                  <a:spcPts val="600"/>
                </a:spcAft>
              </a:pPr>
              <a:r>
                <a:rPr lang="es-ES" sz="3200" i="1" dirty="0">
                  <a:solidFill>
                    <a:srgbClr val="7030A0"/>
                  </a:solidFill>
                  <a:latin typeface="Eras Bold ITC" panose="020B0907030504020204" pitchFamily="34" charset="0"/>
                </a:rPr>
                <a:t>C# 7.1</a:t>
              </a:r>
            </a:p>
          </p:txBody>
        </p:sp>
      </p:grpSp>
      <p:pic>
        <p:nvPicPr>
          <p:cNvPr id="14" name="Picture 13">
            <a:extLst>
              <a:ext uri="{FF2B5EF4-FFF2-40B4-BE49-F238E27FC236}">
                <a16:creationId xmlns:a16="http://schemas.microsoft.com/office/drawing/2014/main" id="{037396D0-84A5-47AE-A74C-00AD9C89440F}"/>
              </a:ext>
            </a:extLst>
          </p:cNvPr>
          <p:cNvPicPr>
            <a:picLocks noChangeAspect="1"/>
          </p:cNvPicPr>
          <p:nvPr/>
        </p:nvPicPr>
        <p:blipFill>
          <a:blip r:embed="rId6"/>
          <a:stretch>
            <a:fillRect/>
          </a:stretch>
        </p:blipFill>
        <p:spPr>
          <a:xfrm>
            <a:off x="8339481" y="201070"/>
            <a:ext cx="762000" cy="759124"/>
          </a:xfrm>
          <a:prstGeom prst="rect">
            <a:avLst/>
          </a:prstGeom>
        </p:spPr>
      </p:pic>
    </p:spTree>
    <p:extLst>
      <p:ext uri="{BB962C8B-B14F-4D97-AF65-F5344CB8AC3E}">
        <p14:creationId xmlns:p14="http://schemas.microsoft.com/office/powerpoint/2010/main" val="59116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3237" y="1592262"/>
            <a:ext cx="9344025" cy="4619625"/>
          </a:xfrm>
          <a:prstGeom prst="rect">
            <a:avLst/>
          </a:prstGeom>
        </p:spPr>
      </p:pic>
      <p:sp>
        <p:nvSpPr>
          <p:cNvPr id="3" name="Title 2"/>
          <p:cNvSpPr>
            <a:spLocks noGrp="1"/>
          </p:cNvSpPr>
          <p:nvPr>
            <p:ph type="title"/>
          </p:nvPr>
        </p:nvSpPr>
        <p:spPr/>
        <p:txBody>
          <a:bodyPr/>
          <a:lstStyle/>
          <a:p>
            <a:r>
              <a:rPr lang="es-ES" dirty="0"/>
              <a:t>Lambda </a:t>
            </a:r>
            <a:r>
              <a:rPr lang="es-ES" dirty="0" err="1"/>
              <a:t>Expressions</a:t>
            </a:r>
            <a:endParaRPr lang="es-ES" dirty="0"/>
          </a:p>
        </p:txBody>
      </p:sp>
      <p:pic>
        <p:nvPicPr>
          <p:cNvPr id="9" name="Picture 8"/>
          <p:cNvPicPr>
            <a:picLocks noChangeAspect="1"/>
          </p:cNvPicPr>
          <p:nvPr/>
        </p:nvPicPr>
        <p:blipFill>
          <a:blip r:embed="rId4"/>
          <a:stretch>
            <a:fillRect/>
          </a:stretch>
        </p:blipFill>
        <p:spPr>
          <a:xfrm>
            <a:off x="7970837" y="1178241"/>
            <a:ext cx="3990975" cy="2352675"/>
          </a:xfrm>
          <a:prstGeom prst="rect">
            <a:avLst/>
          </a:prstGeom>
        </p:spPr>
      </p:pic>
    </p:spTree>
    <p:extLst>
      <p:ext uri="{BB962C8B-B14F-4D97-AF65-F5344CB8AC3E}">
        <p14:creationId xmlns:p14="http://schemas.microsoft.com/office/powerpoint/2010/main" val="2213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Functions</a:t>
            </a:r>
            <a:r>
              <a:rPr lang="es-ES" dirty="0"/>
              <a:t> as </a:t>
            </a:r>
            <a:r>
              <a:rPr lang="es-ES" dirty="0" err="1"/>
              <a:t>Parameters</a:t>
            </a:r>
            <a:endParaRPr lang="es-ES" dirty="0"/>
          </a:p>
        </p:txBody>
      </p:sp>
      <p:pic>
        <p:nvPicPr>
          <p:cNvPr id="7" name="Picture 6"/>
          <p:cNvPicPr>
            <a:picLocks noChangeAspect="1"/>
          </p:cNvPicPr>
          <p:nvPr/>
        </p:nvPicPr>
        <p:blipFill>
          <a:blip r:embed="rId3"/>
          <a:stretch>
            <a:fillRect/>
          </a:stretch>
        </p:blipFill>
        <p:spPr>
          <a:xfrm>
            <a:off x="427037" y="1493043"/>
            <a:ext cx="7286625" cy="809625"/>
          </a:xfrm>
          <a:prstGeom prst="rect">
            <a:avLst/>
          </a:prstGeom>
        </p:spPr>
      </p:pic>
      <p:pic>
        <p:nvPicPr>
          <p:cNvPr id="8" name="Picture 7"/>
          <p:cNvPicPr>
            <a:picLocks noChangeAspect="1"/>
          </p:cNvPicPr>
          <p:nvPr/>
        </p:nvPicPr>
        <p:blipFill>
          <a:blip r:embed="rId4"/>
          <a:stretch>
            <a:fillRect/>
          </a:stretch>
        </p:blipFill>
        <p:spPr>
          <a:xfrm>
            <a:off x="427037" y="2582862"/>
            <a:ext cx="3581400" cy="1047750"/>
          </a:xfrm>
          <a:prstGeom prst="rect">
            <a:avLst/>
          </a:prstGeom>
        </p:spPr>
      </p:pic>
    </p:spTree>
    <p:extLst>
      <p:ext uri="{BB962C8B-B14F-4D97-AF65-F5344CB8AC3E}">
        <p14:creationId xmlns:p14="http://schemas.microsoft.com/office/powerpoint/2010/main" val="393125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27037" y="1439862"/>
            <a:ext cx="9801225" cy="5162550"/>
          </a:xfrm>
          <a:prstGeom prst="rect">
            <a:avLst/>
          </a:prstGeom>
        </p:spPr>
      </p:pic>
      <p:sp>
        <p:nvSpPr>
          <p:cNvPr id="3" name="Title 2"/>
          <p:cNvSpPr>
            <a:spLocks noGrp="1"/>
          </p:cNvSpPr>
          <p:nvPr>
            <p:ph type="title"/>
          </p:nvPr>
        </p:nvSpPr>
        <p:spPr/>
        <p:txBody>
          <a:bodyPr/>
          <a:lstStyle/>
          <a:p>
            <a:r>
              <a:rPr lang="es-ES" dirty="0" err="1"/>
              <a:t>Function</a:t>
            </a:r>
            <a:r>
              <a:rPr lang="es-ES" dirty="0"/>
              <a:t> </a:t>
            </a:r>
            <a:r>
              <a:rPr lang="es-ES" dirty="0" err="1"/>
              <a:t>Arithmetic</a:t>
            </a:r>
            <a:endParaRPr lang="es-ES" dirty="0"/>
          </a:p>
        </p:txBody>
      </p:sp>
      <p:pic>
        <p:nvPicPr>
          <p:cNvPr id="10" name="Picture 9"/>
          <p:cNvPicPr>
            <a:picLocks noChangeAspect="1"/>
          </p:cNvPicPr>
          <p:nvPr/>
        </p:nvPicPr>
        <p:blipFill>
          <a:blip r:embed="rId4"/>
          <a:stretch>
            <a:fillRect/>
          </a:stretch>
        </p:blipFill>
        <p:spPr>
          <a:xfrm>
            <a:off x="7506334" y="1668462"/>
            <a:ext cx="4505325" cy="838200"/>
          </a:xfrm>
          <a:prstGeom prst="rect">
            <a:avLst/>
          </a:prstGeom>
        </p:spPr>
      </p:pic>
      <p:pic>
        <p:nvPicPr>
          <p:cNvPr id="11" name="Picture 10"/>
          <p:cNvPicPr>
            <a:picLocks noChangeAspect="1"/>
          </p:cNvPicPr>
          <p:nvPr/>
        </p:nvPicPr>
        <p:blipFill>
          <a:blip r:embed="rId5"/>
          <a:stretch>
            <a:fillRect/>
          </a:stretch>
        </p:blipFill>
        <p:spPr>
          <a:xfrm>
            <a:off x="7537448" y="602456"/>
            <a:ext cx="4067175" cy="838200"/>
          </a:xfrm>
          <a:prstGeom prst="rect">
            <a:avLst/>
          </a:prstGeom>
        </p:spPr>
      </p:pic>
    </p:spTree>
    <p:extLst>
      <p:ext uri="{BB962C8B-B14F-4D97-AF65-F5344CB8AC3E}">
        <p14:creationId xmlns:p14="http://schemas.microsoft.com/office/powerpoint/2010/main" val="27153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Higher</a:t>
            </a:r>
            <a:r>
              <a:rPr lang="es-ES" dirty="0"/>
              <a:t> </a:t>
            </a:r>
            <a:r>
              <a:rPr lang="es-ES" dirty="0" err="1"/>
              <a:t>Order</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92262"/>
            <a:ext cx="7086600" cy="809625"/>
          </a:xfrm>
          <a:prstGeom prst="rect">
            <a:avLst/>
          </a:prstGeom>
        </p:spPr>
      </p:pic>
      <p:pic>
        <p:nvPicPr>
          <p:cNvPr id="5" name="Picture 4"/>
          <p:cNvPicPr>
            <a:picLocks noChangeAspect="1"/>
          </p:cNvPicPr>
          <p:nvPr/>
        </p:nvPicPr>
        <p:blipFill>
          <a:blip r:embed="rId4"/>
          <a:stretch>
            <a:fillRect/>
          </a:stretch>
        </p:blipFill>
        <p:spPr>
          <a:xfrm>
            <a:off x="503237" y="2815272"/>
            <a:ext cx="9029700" cy="180975"/>
          </a:xfrm>
          <a:prstGeom prst="rect">
            <a:avLst/>
          </a:prstGeom>
        </p:spPr>
      </p:pic>
      <p:pic>
        <p:nvPicPr>
          <p:cNvPr id="6" name="Picture 5"/>
          <p:cNvPicPr>
            <a:picLocks noChangeAspect="1"/>
          </p:cNvPicPr>
          <p:nvPr/>
        </p:nvPicPr>
        <p:blipFill>
          <a:blip r:embed="rId5"/>
          <a:stretch>
            <a:fillRect/>
          </a:stretch>
        </p:blipFill>
        <p:spPr>
          <a:xfrm>
            <a:off x="503237" y="3378834"/>
            <a:ext cx="5324475" cy="1543050"/>
          </a:xfrm>
          <a:prstGeom prst="rect">
            <a:avLst/>
          </a:prstGeom>
        </p:spPr>
      </p:pic>
    </p:spTree>
    <p:extLst>
      <p:ext uri="{BB962C8B-B14F-4D97-AF65-F5344CB8AC3E}">
        <p14:creationId xmlns:p14="http://schemas.microsoft.com/office/powerpoint/2010/main" val="26227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0.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11.xml><?xml version="1.0" encoding="utf-8"?>
<a:theme xmlns:a="http://schemas.openxmlformats.org/drawingml/2006/main" name="5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4.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6.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Mike Flasko  </External_x0020_Speaker>
    <Session_x0020_Code xmlns="12a172fe-0250-434a-85cf-03b10810c5e5">2-690</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C#</TermName>
          <TermId xmlns="http://schemas.microsoft.com/office/infopath/2007/PartnerControls">11111111-1111-1111-1111-111111111111</TermId>
        </TermInfo>
        <TermInfo xmlns="http://schemas.microsoft.com/office/infopath/2007/PartnerControls">
          <TermName xmlns="http://schemas.microsoft.com/office/infopath/2007/PartnerControls">programming</TermName>
          <TermId xmlns="http://schemas.microsoft.com/office/infopath/2007/PartnerControls">11111111-1111-1111-1111-111111111111</TermId>
        </TermInfo>
        <TermInfo xmlns="http://schemas.microsoft.com/office/infopath/2007/PartnerControls">
          <TermName xmlns="http://schemas.microsoft.com/office/infopath/2007/PartnerControls">functional</TermName>
          <TermId xmlns="http://schemas.microsoft.com/office/infopath/2007/PartnerControls">11111111-1111-1111-1111-111111111111</TermId>
        </TermInfo>
        <TermInfo xmlns="http://schemas.microsoft.com/office/infopath/2007/PartnerControls">
          <TermName xmlns="http://schemas.microsoft.com/office/infopath/2007/PartnerControls">Microsoft .NET</TermName>
          <TermId xmlns="http://schemas.microsoft.com/office/infopath/2007/PartnerControls">c9c8fcfb-bff3-40ca-b59d-216f6850000a</TermId>
        </TermInfo>
        <TermInfo xmlns="http://schemas.microsoft.com/office/infopath/2007/PartnerControls">
          <TermName xmlns="http://schemas.microsoft.com/office/infopath/2007/PartnerControls">Microsoft .NET Framework</TermName>
          <TermId xmlns="http://schemas.microsoft.com/office/infopath/2007/PartnerControls">de7bb609-3fd0-4b0f-865d-5ed2463ad5d0</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230e9df3-be65-4c73-a93b-d1236ebd677e"/>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12a172fe-0250-434a-85cf-03b10810c5e5"/>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9925</TotalTime>
  <Words>9692</Words>
  <Application>Microsoft Office PowerPoint</Application>
  <PresentationFormat>Custom</PresentationFormat>
  <Paragraphs>1191</Paragraphs>
  <Slides>55</Slides>
  <Notes>55</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55</vt:i4>
      </vt:variant>
    </vt:vector>
  </HeadingPairs>
  <TitlesOfParts>
    <vt:vector size="77" baseType="lpstr">
      <vt:lpstr>ＭＳ Ｐゴシック</vt:lpstr>
      <vt:lpstr>Arial</vt:lpstr>
      <vt:lpstr>Avenir LT Pro 45 Book</vt:lpstr>
      <vt:lpstr>cmsy10</vt:lpstr>
      <vt:lpstr>Consolas</vt:lpstr>
      <vt:lpstr>Eras Bold ITC</vt:lpstr>
      <vt:lpstr>Segoe UI</vt:lpstr>
      <vt:lpstr>Segoe UI Light</vt:lpstr>
      <vt:lpstr>Segoe UI Semilight</vt:lpstr>
      <vt:lpstr>Symbol</vt:lpstr>
      <vt:lpstr>Wingdings</vt:lpstr>
      <vt:lpstr>5-30629_Build_Template_WHITE</vt:lpstr>
      <vt:lpstr>5-30629_Build_Template_DARK BLUE</vt:lpstr>
      <vt:lpstr>1_5-30629_Build_Template_WHITE</vt:lpstr>
      <vt:lpstr>LIGHT COLOR TEMPLATE</vt:lpstr>
      <vt:lpstr>2_5-30629_Build_Template_WHITE</vt:lpstr>
      <vt:lpstr>1_5-30629_Build_Template_DARK BLUE</vt:lpstr>
      <vt:lpstr>MSVID_White_16x9_2012-08-18</vt:lpstr>
      <vt:lpstr>1_MSVID_White_16x9_2012-08-18</vt:lpstr>
      <vt:lpstr>BUILD CHARCOAL BACKGROUND</vt:lpstr>
      <vt:lpstr>1_BUILD WHITE TEMPLATE</vt:lpstr>
      <vt:lpstr>5_5-30721_Build_2016_Template_Light</vt:lpstr>
      <vt:lpstr>PowerPoint Presentation</vt:lpstr>
      <vt:lpstr>It’s been a long but rewarding road</vt:lpstr>
      <vt:lpstr>PowerPoint Presentation</vt:lpstr>
      <vt:lpstr>Function Types</vt:lpstr>
      <vt:lpstr>Function Values</vt:lpstr>
      <vt:lpstr>Lambda Expressions</vt:lpstr>
      <vt:lpstr>Functions as Parameters</vt:lpstr>
      <vt:lpstr>Function Arithmetic</vt:lpstr>
      <vt:lpstr>Higher Order Functions</vt:lpstr>
      <vt:lpstr>Type Inference &amp; Anonymous Types</vt:lpstr>
      <vt:lpstr>Expression-bodied Members</vt:lpstr>
      <vt:lpstr>Immutable Types: Tuples</vt:lpstr>
      <vt:lpstr>Closures</vt:lpstr>
      <vt:lpstr>Expression Trees</vt:lpstr>
      <vt:lpstr>Async Functions</vt:lpstr>
      <vt:lpstr>Task Parallel Library (TPL) </vt:lpstr>
      <vt:lpstr>Async Lambdas</vt:lpstr>
      <vt:lpstr>Generics</vt:lpstr>
      <vt:lpstr>Generic Methods</vt:lpstr>
      <vt:lpstr>Generic Delegates</vt:lpstr>
      <vt:lpstr>Extension Methods</vt:lpstr>
      <vt:lpstr>Covariance &amp; Contravariance </vt:lpstr>
      <vt:lpstr>Dynamics</vt:lpstr>
      <vt:lpstr>LINQ (Language-Integrated Query)</vt:lpstr>
      <vt:lpstr>Parallel LINQ (PLINQ)</vt:lpstr>
      <vt:lpstr>Lazy Listings with Iterators</vt:lpstr>
      <vt:lpstr>Local Functions</vt:lpstr>
      <vt:lpstr>PowerPoint Presentation</vt:lpstr>
      <vt:lpstr>Pattern Matching</vt:lpstr>
      <vt:lpstr>Refactoring into Pure Functions</vt:lpstr>
      <vt:lpstr>Building Immutable Types</vt:lpstr>
      <vt:lpstr>Tuples and Deconstructors</vt:lpstr>
      <vt:lpstr>Immutable Types: Options</vt:lpstr>
      <vt:lpstr>Recursion with Lambdas</vt:lpstr>
      <vt:lpstr>Lazy Evaluation</vt:lpstr>
      <vt:lpstr>Partial Functions</vt:lpstr>
      <vt:lpstr>Curry Functions</vt:lpstr>
      <vt:lpstr>Uncurry Functions</vt:lpstr>
      <vt:lpstr>Composition</vt:lpstr>
      <vt:lpstr>Map</vt:lpstr>
      <vt:lpstr>Filter</vt:lpstr>
      <vt:lpstr>Fold Left</vt:lpstr>
      <vt:lpstr>Fold Right</vt:lpstr>
      <vt:lpstr>Memoization</vt:lpstr>
      <vt:lpstr>Monads</vt:lpstr>
      <vt:lpstr>Monads &amp; LinQ</vt:lpstr>
      <vt:lpstr>C# &amp; F# Interop</vt:lpstr>
      <vt:lpstr>PowerPoint Presentation</vt:lpstr>
      <vt:lpstr>System.Collections.Immutable</vt:lpstr>
      <vt:lpstr>Interactive Extensions</vt:lpstr>
      <vt:lpstr>C# Functional Language Extensions</vt:lpstr>
      <vt:lpstr>PowerPoint Presentation</vt:lpstr>
      <vt:lpstr>Imperative vs. Functional Style </vt:lpstr>
      <vt:lpstr>Books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 C# is not a functional programming language, right?</dc:title>
  <dc:subject>Build 2015</dc:subject>
  <dc:creator>Alejandro Campos Magencio</dc:creator>
  <cp:keywords>C# ; Programming ; Functional ; .NET</cp:keywords>
  <dc:description>Template: Mitchell Derrey, Silver Fox Productions
Formatting: 
Audience Type:</dc:description>
  <cp:lastModifiedBy>Alejandro Campos Magencio (ALEX)</cp:lastModifiedBy>
  <cp:revision>868</cp:revision>
  <dcterms:created xsi:type="dcterms:W3CDTF">2015-04-24T16:12:02Z</dcterms:created>
  <dcterms:modified xsi:type="dcterms:W3CDTF">2017-10-25T16:24:13Z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alejacma@microsoft.com</vt:lpwstr>
  </property>
  <property fmtid="{D5CDD505-2E9C-101B-9397-08002B2CF9AE}" pid="18" name="MSIP_Label_f42aa342-8706-4288-bd11-ebb85995028c_SetDate">
    <vt:lpwstr>2017-10-09T10:54:36.3636929+02:00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